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4"/>
  </p:notesMasterIdLst>
  <p:sldIdLst>
    <p:sldId id="423" r:id="rId6"/>
    <p:sldId id="398" r:id="rId7"/>
    <p:sldId id="424" r:id="rId8"/>
    <p:sldId id="426" r:id="rId9"/>
    <p:sldId id="451" r:id="rId10"/>
    <p:sldId id="428" r:id="rId11"/>
    <p:sldId id="429" r:id="rId12"/>
    <p:sldId id="430" r:id="rId13"/>
    <p:sldId id="431" r:id="rId14"/>
    <p:sldId id="432" r:id="rId15"/>
    <p:sldId id="433" r:id="rId16"/>
    <p:sldId id="434" r:id="rId17"/>
    <p:sldId id="435" r:id="rId18"/>
    <p:sldId id="436" r:id="rId19"/>
    <p:sldId id="437" r:id="rId20"/>
    <p:sldId id="438" r:id="rId21"/>
    <p:sldId id="457" r:id="rId22"/>
    <p:sldId id="414" r:id="rId23"/>
    <p:sldId id="459" r:id="rId24"/>
    <p:sldId id="460" r:id="rId25"/>
    <p:sldId id="454" r:id="rId26"/>
    <p:sldId id="461" r:id="rId27"/>
    <p:sldId id="456" r:id="rId28"/>
    <p:sldId id="463" r:id="rId29"/>
    <p:sldId id="462" r:id="rId30"/>
    <p:sldId id="464" r:id="rId31"/>
    <p:sldId id="455" r:id="rId32"/>
    <p:sldId id="421" r:id="rId33"/>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800EFB-EC4E-059D-607C-A34C556311FA}" name="Evalien de Groot" initials="EG" userId="S::e.degroot@caop.nl::1b9acb11-2988-4dc7-96a4-7697c3ccaba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ila Ira" initials="LI" lastIdx="5" clrIdx="2">
    <p:extLst>
      <p:ext uri="{19B8F6BF-5375-455C-9EA6-DF929625EA0E}">
        <p15:presenceInfo xmlns:p15="http://schemas.microsoft.com/office/powerpoint/2012/main" userId="Leila Ira" providerId="None"/>
      </p:ext>
    </p:extLst>
  </p:cmAuthor>
  <p:cmAuthor id="5" name="Bruno Fermin" initials="BF" lastIdx="20" clrIdx="0">
    <p:extLst>
      <p:ext uri="{19B8F6BF-5375-455C-9EA6-DF929625EA0E}">
        <p15:presenceInfo xmlns:p15="http://schemas.microsoft.com/office/powerpoint/2012/main" userId="Bruno Fermin" providerId="None"/>
      </p:ext>
    </p:extLst>
  </p:cmAuthor>
  <p:cmAuthor id="6" name="Evalien de Groot" initials="EdG" lastIdx="4" clrIdx="1">
    <p:extLst>
      <p:ext uri="{19B8F6BF-5375-455C-9EA6-DF929625EA0E}">
        <p15:presenceInfo xmlns:p15="http://schemas.microsoft.com/office/powerpoint/2012/main" userId="Evalien de Gro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C60"/>
    <a:srgbClr val="008BD1"/>
    <a:srgbClr val="FF0066"/>
    <a:srgbClr val="2D2D7F"/>
    <a:srgbClr val="7AC242"/>
    <a:srgbClr val="6E2381"/>
    <a:srgbClr val="179BD8"/>
    <a:srgbClr val="0000FF"/>
    <a:srgbClr val="79C2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EC10C-5118-3765-723D-094E2B3B8B24}" v="1390" dt="2024-08-15T13:10:28.496"/>
    <p1510:client id="{94CBC9F3-49A1-A21F-7F69-D82F778AF732}" v="514" dt="2024-08-15T15:02:07.5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80" autoAdjust="0"/>
  </p:normalViewPr>
  <p:slideViewPr>
    <p:cSldViewPr snapToGrid="0">
      <p:cViewPr varScale="1">
        <p:scale>
          <a:sx n="153" d="100"/>
          <a:sy n="153" d="100"/>
        </p:scale>
        <p:origin x="39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2EE650-E715-451F-976C-9A58A0F1ED9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C0EFB67-B95C-463F-9875-0D4050313BF6}">
      <dgm:prSet/>
      <dgm:spPr/>
      <dgm:t>
        <a:bodyPr/>
        <a:lstStyle/>
        <a:p>
          <a:r>
            <a:rPr lang="nl-NL" dirty="0"/>
            <a:t>WETEN 		</a:t>
          </a:r>
          <a:r>
            <a:rPr lang="nl-NL" dirty="0" smtClean="0"/>
            <a:t>Inzicht </a:t>
          </a:r>
          <a:r>
            <a:rPr lang="nl-NL" dirty="0"/>
            <a:t>op de mogelijkheden en hun eigen skills</a:t>
          </a:r>
          <a:endParaRPr lang="en-US" dirty="0"/>
        </a:p>
      </dgm:t>
    </dgm:pt>
    <dgm:pt modelId="{BC1326B9-7EF4-4AC6-A4FE-3CB61D45C809}" type="parTrans" cxnId="{4F699000-66B0-416E-9230-63C59EBD979F}">
      <dgm:prSet/>
      <dgm:spPr/>
      <dgm:t>
        <a:bodyPr/>
        <a:lstStyle/>
        <a:p>
          <a:endParaRPr lang="en-US"/>
        </a:p>
      </dgm:t>
    </dgm:pt>
    <dgm:pt modelId="{6672814B-8434-4DF0-B64E-0076605EB929}" type="sibTrans" cxnId="{4F699000-66B0-416E-9230-63C59EBD979F}">
      <dgm:prSet/>
      <dgm:spPr/>
      <dgm:t>
        <a:bodyPr/>
        <a:lstStyle/>
        <a:p>
          <a:endParaRPr lang="en-US"/>
        </a:p>
      </dgm:t>
    </dgm:pt>
    <dgm:pt modelId="{1B7B10F9-706E-4D7A-950F-794DA59A4E67}">
      <dgm:prSet/>
      <dgm:spPr/>
      <dgm:t>
        <a:bodyPr/>
        <a:lstStyle/>
        <a:p>
          <a:r>
            <a:rPr lang="nl-NL" dirty="0"/>
            <a:t>WILLEN 	</a:t>
          </a:r>
          <a:r>
            <a:rPr lang="nl-NL" dirty="0" smtClean="0"/>
            <a:t>               Gemotiveerd </a:t>
          </a:r>
          <a:r>
            <a:rPr lang="nl-NL" dirty="0"/>
            <a:t>zijn om ontwikkelstappen te zetten </a:t>
          </a:r>
          <a:endParaRPr lang="en-US" dirty="0"/>
        </a:p>
      </dgm:t>
    </dgm:pt>
    <dgm:pt modelId="{A0A6CFC7-5E91-4FED-A021-D539527B4114}" type="parTrans" cxnId="{60076D1D-FF45-4AC8-86B7-773D2380C796}">
      <dgm:prSet/>
      <dgm:spPr/>
      <dgm:t>
        <a:bodyPr/>
        <a:lstStyle/>
        <a:p>
          <a:endParaRPr lang="en-US"/>
        </a:p>
      </dgm:t>
    </dgm:pt>
    <dgm:pt modelId="{C5BF3F36-F3DC-4811-8A9A-EDA4B1F14CED}" type="sibTrans" cxnId="{60076D1D-FF45-4AC8-86B7-773D2380C796}">
      <dgm:prSet/>
      <dgm:spPr/>
      <dgm:t>
        <a:bodyPr/>
        <a:lstStyle/>
        <a:p>
          <a:endParaRPr lang="en-US"/>
        </a:p>
      </dgm:t>
    </dgm:pt>
    <dgm:pt modelId="{A18F5FC2-F421-4092-9ADD-35CCC53ED36C}">
      <dgm:prSet/>
      <dgm:spPr/>
      <dgm:t>
        <a:bodyPr/>
        <a:lstStyle/>
        <a:p>
          <a:r>
            <a:rPr lang="nl-NL" dirty="0"/>
            <a:t>KUNNEN 	Ontwikkelstappen in haalbare doelen gieten</a:t>
          </a:r>
          <a:endParaRPr lang="en-US" dirty="0"/>
        </a:p>
      </dgm:t>
    </dgm:pt>
    <dgm:pt modelId="{196C969C-269E-49F1-AA20-85B566F64A45}" type="parTrans" cxnId="{1FC475B6-EFA3-4BD2-B6D1-FB2B1128B5A7}">
      <dgm:prSet/>
      <dgm:spPr/>
      <dgm:t>
        <a:bodyPr/>
        <a:lstStyle/>
        <a:p>
          <a:endParaRPr lang="en-US"/>
        </a:p>
      </dgm:t>
    </dgm:pt>
    <dgm:pt modelId="{BBA7A5AD-F05D-4472-A431-7F59D17F3846}" type="sibTrans" cxnId="{1FC475B6-EFA3-4BD2-B6D1-FB2B1128B5A7}">
      <dgm:prSet/>
      <dgm:spPr/>
      <dgm:t>
        <a:bodyPr/>
        <a:lstStyle/>
        <a:p>
          <a:endParaRPr lang="en-US"/>
        </a:p>
      </dgm:t>
    </dgm:pt>
    <dgm:pt modelId="{C16D7B8D-90D6-4B2D-AF48-3DAD687CE478}">
      <dgm:prSet/>
      <dgm:spPr/>
      <dgm:t>
        <a:bodyPr/>
        <a:lstStyle/>
        <a:p>
          <a:r>
            <a:rPr lang="nl-NL" dirty="0"/>
            <a:t>DURVEN 	Zelfvertrouwen hebben om stappen te zetten</a:t>
          </a:r>
          <a:endParaRPr lang="en-US" dirty="0"/>
        </a:p>
      </dgm:t>
    </dgm:pt>
    <dgm:pt modelId="{6C0886B5-28B3-4682-A02C-D4612647C148}" type="parTrans" cxnId="{F3677406-F8CC-4E36-814D-19E2E8A57775}">
      <dgm:prSet/>
      <dgm:spPr/>
      <dgm:t>
        <a:bodyPr/>
        <a:lstStyle/>
        <a:p>
          <a:endParaRPr lang="en-US"/>
        </a:p>
      </dgm:t>
    </dgm:pt>
    <dgm:pt modelId="{A9C8CC13-E119-4A9C-BCAE-CB9F9D87D14A}" type="sibTrans" cxnId="{F3677406-F8CC-4E36-814D-19E2E8A57775}">
      <dgm:prSet/>
      <dgm:spPr/>
      <dgm:t>
        <a:bodyPr/>
        <a:lstStyle/>
        <a:p>
          <a:endParaRPr lang="en-US"/>
        </a:p>
      </dgm:t>
    </dgm:pt>
    <dgm:pt modelId="{E1A94A91-0253-4044-B93E-915F2A7246C9}">
      <dgm:prSet/>
      <dgm:spPr/>
      <dgm:t>
        <a:bodyPr/>
        <a:lstStyle/>
        <a:p>
          <a:r>
            <a:rPr lang="nl-NL"/>
            <a:t>MOGEN 	Ruimte krijgen vanuit de organisatie</a:t>
          </a:r>
          <a:endParaRPr lang="en-US"/>
        </a:p>
      </dgm:t>
    </dgm:pt>
    <dgm:pt modelId="{8DE88D06-71AF-4595-A955-FC016A1590D8}" type="parTrans" cxnId="{C67387CC-14B2-4F12-A6A4-91607FE6A801}">
      <dgm:prSet/>
      <dgm:spPr/>
      <dgm:t>
        <a:bodyPr/>
        <a:lstStyle/>
        <a:p>
          <a:endParaRPr lang="en-US"/>
        </a:p>
      </dgm:t>
    </dgm:pt>
    <dgm:pt modelId="{55A4F479-C477-4F8D-A706-1E46650DA911}" type="sibTrans" cxnId="{C67387CC-14B2-4F12-A6A4-91607FE6A801}">
      <dgm:prSet/>
      <dgm:spPr/>
      <dgm:t>
        <a:bodyPr/>
        <a:lstStyle/>
        <a:p>
          <a:endParaRPr lang="en-US"/>
        </a:p>
      </dgm:t>
    </dgm:pt>
    <dgm:pt modelId="{F2CB3C4F-E023-4823-A9D7-E35751F10938}">
      <dgm:prSet/>
      <dgm:spPr/>
      <dgm:t>
        <a:bodyPr/>
        <a:lstStyle/>
        <a:p>
          <a:r>
            <a:rPr lang="nl-NL" dirty="0"/>
            <a:t>MOETEN 	Omdat de wereld continu verandert is ontwikkeling belangrijk</a:t>
          </a:r>
          <a:endParaRPr lang="en-US" dirty="0"/>
        </a:p>
      </dgm:t>
    </dgm:pt>
    <dgm:pt modelId="{C94013F3-9E96-4D77-A2E0-F2E8ECB10B4F}" type="parTrans" cxnId="{E69A611A-200E-46E9-BF22-8D6C3E9B6A9A}">
      <dgm:prSet/>
      <dgm:spPr/>
      <dgm:t>
        <a:bodyPr/>
        <a:lstStyle/>
        <a:p>
          <a:endParaRPr lang="en-US"/>
        </a:p>
      </dgm:t>
    </dgm:pt>
    <dgm:pt modelId="{D2F1A474-F88C-49A5-9EC1-A69295A032D9}" type="sibTrans" cxnId="{E69A611A-200E-46E9-BF22-8D6C3E9B6A9A}">
      <dgm:prSet/>
      <dgm:spPr/>
      <dgm:t>
        <a:bodyPr/>
        <a:lstStyle/>
        <a:p>
          <a:endParaRPr lang="en-US"/>
        </a:p>
      </dgm:t>
    </dgm:pt>
    <dgm:pt modelId="{4819BCEE-A6F1-475C-B611-C58F9E6CEDBA}">
      <dgm:prSet/>
      <dgm:spPr/>
      <dgm:t>
        <a:bodyPr/>
        <a:lstStyle/>
        <a:p>
          <a:r>
            <a:rPr lang="nl-NL" dirty="0"/>
            <a:t>DOEN		Leren door te doen!</a:t>
          </a:r>
          <a:endParaRPr lang="en-US" dirty="0"/>
        </a:p>
      </dgm:t>
    </dgm:pt>
    <dgm:pt modelId="{4AA3BEAD-7227-44E7-859F-2AFCDC929692}" type="parTrans" cxnId="{7552A98B-2D40-4D52-9314-F3434CA6D48F}">
      <dgm:prSet/>
      <dgm:spPr/>
      <dgm:t>
        <a:bodyPr/>
        <a:lstStyle/>
        <a:p>
          <a:endParaRPr lang="en-US"/>
        </a:p>
      </dgm:t>
    </dgm:pt>
    <dgm:pt modelId="{D77FEB02-6639-43BD-BD82-F11E9AE87982}" type="sibTrans" cxnId="{7552A98B-2D40-4D52-9314-F3434CA6D48F}">
      <dgm:prSet/>
      <dgm:spPr/>
      <dgm:t>
        <a:bodyPr/>
        <a:lstStyle/>
        <a:p>
          <a:endParaRPr lang="en-US"/>
        </a:p>
      </dgm:t>
    </dgm:pt>
    <dgm:pt modelId="{8CE7BEE0-4E1F-4655-A039-E05C0CC9C4F2}" type="pres">
      <dgm:prSet presAssocID="{F42EE650-E715-451F-976C-9A58A0F1ED90}" presName="vert0" presStyleCnt="0">
        <dgm:presLayoutVars>
          <dgm:dir/>
          <dgm:animOne val="branch"/>
          <dgm:animLvl val="lvl"/>
        </dgm:presLayoutVars>
      </dgm:prSet>
      <dgm:spPr/>
      <dgm:t>
        <a:bodyPr/>
        <a:lstStyle/>
        <a:p>
          <a:endParaRPr lang="nl-NL"/>
        </a:p>
      </dgm:t>
    </dgm:pt>
    <dgm:pt modelId="{8B6C2BA2-1EE8-4F4B-BDF9-6CDCB1D9C5EA}" type="pres">
      <dgm:prSet presAssocID="{9C0EFB67-B95C-463F-9875-0D4050313BF6}" presName="thickLine" presStyleLbl="alignNode1" presStyleIdx="0" presStyleCnt="7"/>
      <dgm:spPr/>
    </dgm:pt>
    <dgm:pt modelId="{5A27C7A6-8FA9-4B61-AD7B-DDDB9AF66FA0}" type="pres">
      <dgm:prSet presAssocID="{9C0EFB67-B95C-463F-9875-0D4050313BF6}" presName="horz1" presStyleCnt="0"/>
      <dgm:spPr/>
    </dgm:pt>
    <dgm:pt modelId="{D509F301-A2DB-480B-AC4C-882DAF461F74}" type="pres">
      <dgm:prSet presAssocID="{9C0EFB67-B95C-463F-9875-0D4050313BF6}" presName="tx1" presStyleLbl="revTx" presStyleIdx="0" presStyleCnt="7"/>
      <dgm:spPr/>
      <dgm:t>
        <a:bodyPr/>
        <a:lstStyle/>
        <a:p>
          <a:endParaRPr lang="nl-NL"/>
        </a:p>
      </dgm:t>
    </dgm:pt>
    <dgm:pt modelId="{81C76F85-4DAD-4891-9C9F-6366514DA8E2}" type="pres">
      <dgm:prSet presAssocID="{9C0EFB67-B95C-463F-9875-0D4050313BF6}" presName="vert1" presStyleCnt="0"/>
      <dgm:spPr/>
    </dgm:pt>
    <dgm:pt modelId="{23A5F6DE-B46C-4452-B5F2-B079202A213F}" type="pres">
      <dgm:prSet presAssocID="{1B7B10F9-706E-4D7A-950F-794DA59A4E67}" presName="thickLine" presStyleLbl="alignNode1" presStyleIdx="1" presStyleCnt="7"/>
      <dgm:spPr/>
    </dgm:pt>
    <dgm:pt modelId="{4622A15B-C88F-49E1-ADEE-0DAE864E794D}" type="pres">
      <dgm:prSet presAssocID="{1B7B10F9-706E-4D7A-950F-794DA59A4E67}" presName="horz1" presStyleCnt="0"/>
      <dgm:spPr/>
    </dgm:pt>
    <dgm:pt modelId="{15F567DE-DC6F-4A02-B664-F2334B442CDD}" type="pres">
      <dgm:prSet presAssocID="{1B7B10F9-706E-4D7A-950F-794DA59A4E67}" presName="tx1" presStyleLbl="revTx" presStyleIdx="1" presStyleCnt="7"/>
      <dgm:spPr/>
      <dgm:t>
        <a:bodyPr/>
        <a:lstStyle/>
        <a:p>
          <a:endParaRPr lang="nl-NL"/>
        </a:p>
      </dgm:t>
    </dgm:pt>
    <dgm:pt modelId="{F937CF9B-13F3-47DD-BC17-FBD25C1CFC2A}" type="pres">
      <dgm:prSet presAssocID="{1B7B10F9-706E-4D7A-950F-794DA59A4E67}" presName="vert1" presStyleCnt="0"/>
      <dgm:spPr/>
    </dgm:pt>
    <dgm:pt modelId="{068D4025-19D1-4D60-A432-ED953A3A2D05}" type="pres">
      <dgm:prSet presAssocID="{A18F5FC2-F421-4092-9ADD-35CCC53ED36C}" presName="thickLine" presStyleLbl="alignNode1" presStyleIdx="2" presStyleCnt="7"/>
      <dgm:spPr/>
    </dgm:pt>
    <dgm:pt modelId="{F71008B1-CE60-49E3-9C0A-C14452EFE3E0}" type="pres">
      <dgm:prSet presAssocID="{A18F5FC2-F421-4092-9ADD-35CCC53ED36C}" presName="horz1" presStyleCnt="0"/>
      <dgm:spPr/>
    </dgm:pt>
    <dgm:pt modelId="{C4DB5CBF-1997-4F36-A665-292169FE9E58}" type="pres">
      <dgm:prSet presAssocID="{A18F5FC2-F421-4092-9ADD-35CCC53ED36C}" presName="tx1" presStyleLbl="revTx" presStyleIdx="2" presStyleCnt="7"/>
      <dgm:spPr/>
      <dgm:t>
        <a:bodyPr/>
        <a:lstStyle/>
        <a:p>
          <a:endParaRPr lang="nl-NL"/>
        </a:p>
      </dgm:t>
    </dgm:pt>
    <dgm:pt modelId="{8E62D873-F959-4AAB-9781-83011C37BAB2}" type="pres">
      <dgm:prSet presAssocID="{A18F5FC2-F421-4092-9ADD-35CCC53ED36C}" presName="vert1" presStyleCnt="0"/>
      <dgm:spPr/>
    </dgm:pt>
    <dgm:pt modelId="{DC03ED91-BF4B-4517-9F55-FD41EDF33C6C}" type="pres">
      <dgm:prSet presAssocID="{C16D7B8D-90D6-4B2D-AF48-3DAD687CE478}" presName="thickLine" presStyleLbl="alignNode1" presStyleIdx="3" presStyleCnt="7"/>
      <dgm:spPr/>
    </dgm:pt>
    <dgm:pt modelId="{1207A08C-A55E-45A9-81C0-16FFBDE4ECC7}" type="pres">
      <dgm:prSet presAssocID="{C16D7B8D-90D6-4B2D-AF48-3DAD687CE478}" presName="horz1" presStyleCnt="0"/>
      <dgm:spPr/>
    </dgm:pt>
    <dgm:pt modelId="{6E2590B1-4718-4FBD-A7E6-DD228E3039EC}" type="pres">
      <dgm:prSet presAssocID="{C16D7B8D-90D6-4B2D-AF48-3DAD687CE478}" presName="tx1" presStyleLbl="revTx" presStyleIdx="3" presStyleCnt="7"/>
      <dgm:spPr/>
      <dgm:t>
        <a:bodyPr/>
        <a:lstStyle/>
        <a:p>
          <a:endParaRPr lang="nl-NL"/>
        </a:p>
      </dgm:t>
    </dgm:pt>
    <dgm:pt modelId="{A56C92EE-F1D6-4415-BA8A-4D6B36004B08}" type="pres">
      <dgm:prSet presAssocID="{C16D7B8D-90D6-4B2D-AF48-3DAD687CE478}" presName="vert1" presStyleCnt="0"/>
      <dgm:spPr/>
    </dgm:pt>
    <dgm:pt modelId="{D8912A13-1E24-477E-A92E-46F7939CAE8E}" type="pres">
      <dgm:prSet presAssocID="{E1A94A91-0253-4044-B93E-915F2A7246C9}" presName="thickLine" presStyleLbl="alignNode1" presStyleIdx="4" presStyleCnt="7"/>
      <dgm:spPr/>
    </dgm:pt>
    <dgm:pt modelId="{602D812C-CA08-4252-9F5F-283407A88F83}" type="pres">
      <dgm:prSet presAssocID="{E1A94A91-0253-4044-B93E-915F2A7246C9}" presName="horz1" presStyleCnt="0"/>
      <dgm:spPr/>
    </dgm:pt>
    <dgm:pt modelId="{31DD8B66-BC76-4514-AE66-7436F1E35E8E}" type="pres">
      <dgm:prSet presAssocID="{E1A94A91-0253-4044-B93E-915F2A7246C9}" presName="tx1" presStyleLbl="revTx" presStyleIdx="4" presStyleCnt="7"/>
      <dgm:spPr/>
      <dgm:t>
        <a:bodyPr/>
        <a:lstStyle/>
        <a:p>
          <a:endParaRPr lang="nl-NL"/>
        </a:p>
      </dgm:t>
    </dgm:pt>
    <dgm:pt modelId="{1C77E77C-0A86-492F-9F0C-4FB46B8F0101}" type="pres">
      <dgm:prSet presAssocID="{E1A94A91-0253-4044-B93E-915F2A7246C9}" presName="vert1" presStyleCnt="0"/>
      <dgm:spPr/>
    </dgm:pt>
    <dgm:pt modelId="{1BC48822-C866-4223-9A20-C05A2F2D018E}" type="pres">
      <dgm:prSet presAssocID="{F2CB3C4F-E023-4823-A9D7-E35751F10938}" presName="thickLine" presStyleLbl="alignNode1" presStyleIdx="5" presStyleCnt="7"/>
      <dgm:spPr/>
    </dgm:pt>
    <dgm:pt modelId="{B811C6AF-7B04-49ED-8E82-D62755D3DC34}" type="pres">
      <dgm:prSet presAssocID="{F2CB3C4F-E023-4823-A9D7-E35751F10938}" presName="horz1" presStyleCnt="0"/>
      <dgm:spPr/>
    </dgm:pt>
    <dgm:pt modelId="{B6DD8089-A129-4122-B291-32EB48C00A7B}" type="pres">
      <dgm:prSet presAssocID="{F2CB3C4F-E023-4823-A9D7-E35751F10938}" presName="tx1" presStyleLbl="revTx" presStyleIdx="5" presStyleCnt="7"/>
      <dgm:spPr/>
      <dgm:t>
        <a:bodyPr/>
        <a:lstStyle/>
        <a:p>
          <a:endParaRPr lang="nl-NL"/>
        </a:p>
      </dgm:t>
    </dgm:pt>
    <dgm:pt modelId="{BCC417E8-21DD-4478-B222-C12AC31C2109}" type="pres">
      <dgm:prSet presAssocID="{F2CB3C4F-E023-4823-A9D7-E35751F10938}" presName="vert1" presStyleCnt="0"/>
      <dgm:spPr/>
    </dgm:pt>
    <dgm:pt modelId="{D82277DF-0EB9-4BAC-B7FF-95F76F60F191}" type="pres">
      <dgm:prSet presAssocID="{4819BCEE-A6F1-475C-B611-C58F9E6CEDBA}" presName="thickLine" presStyleLbl="alignNode1" presStyleIdx="6" presStyleCnt="7"/>
      <dgm:spPr/>
    </dgm:pt>
    <dgm:pt modelId="{6CB9FFD3-8078-4196-B185-9F41BA0D8F20}" type="pres">
      <dgm:prSet presAssocID="{4819BCEE-A6F1-475C-B611-C58F9E6CEDBA}" presName="horz1" presStyleCnt="0"/>
      <dgm:spPr/>
    </dgm:pt>
    <dgm:pt modelId="{68C0A4B0-4470-4F58-AE4C-AA7CBA8741DF}" type="pres">
      <dgm:prSet presAssocID="{4819BCEE-A6F1-475C-B611-C58F9E6CEDBA}" presName="tx1" presStyleLbl="revTx" presStyleIdx="6" presStyleCnt="7"/>
      <dgm:spPr/>
      <dgm:t>
        <a:bodyPr/>
        <a:lstStyle/>
        <a:p>
          <a:endParaRPr lang="nl-NL"/>
        </a:p>
      </dgm:t>
    </dgm:pt>
    <dgm:pt modelId="{611E4571-78F8-4875-AC8C-7C523ECE3DC0}" type="pres">
      <dgm:prSet presAssocID="{4819BCEE-A6F1-475C-B611-C58F9E6CEDBA}" presName="vert1" presStyleCnt="0"/>
      <dgm:spPr/>
    </dgm:pt>
  </dgm:ptLst>
  <dgm:cxnLst>
    <dgm:cxn modelId="{3F34458A-6769-443F-B1ED-38E7E0134316}" type="presOf" srcId="{A18F5FC2-F421-4092-9ADD-35CCC53ED36C}" destId="{C4DB5CBF-1997-4F36-A665-292169FE9E58}" srcOrd="0" destOrd="0" presId="urn:microsoft.com/office/officeart/2008/layout/LinedList"/>
    <dgm:cxn modelId="{F3677406-F8CC-4E36-814D-19E2E8A57775}" srcId="{F42EE650-E715-451F-976C-9A58A0F1ED90}" destId="{C16D7B8D-90D6-4B2D-AF48-3DAD687CE478}" srcOrd="3" destOrd="0" parTransId="{6C0886B5-28B3-4682-A02C-D4612647C148}" sibTransId="{A9C8CC13-E119-4A9C-BCAE-CB9F9D87D14A}"/>
    <dgm:cxn modelId="{7552A98B-2D40-4D52-9314-F3434CA6D48F}" srcId="{F42EE650-E715-451F-976C-9A58A0F1ED90}" destId="{4819BCEE-A6F1-475C-B611-C58F9E6CEDBA}" srcOrd="6" destOrd="0" parTransId="{4AA3BEAD-7227-44E7-859F-2AFCDC929692}" sibTransId="{D77FEB02-6639-43BD-BD82-F11E9AE87982}"/>
    <dgm:cxn modelId="{1FC475B6-EFA3-4BD2-B6D1-FB2B1128B5A7}" srcId="{F42EE650-E715-451F-976C-9A58A0F1ED90}" destId="{A18F5FC2-F421-4092-9ADD-35CCC53ED36C}" srcOrd="2" destOrd="0" parTransId="{196C969C-269E-49F1-AA20-85B566F64A45}" sibTransId="{BBA7A5AD-F05D-4472-A431-7F59D17F3846}"/>
    <dgm:cxn modelId="{EDDC911C-84A3-44EE-A437-FF3339EFF947}" type="presOf" srcId="{F2CB3C4F-E023-4823-A9D7-E35751F10938}" destId="{B6DD8089-A129-4122-B291-32EB48C00A7B}" srcOrd="0" destOrd="0" presId="urn:microsoft.com/office/officeart/2008/layout/LinedList"/>
    <dgm:cxn modelId="{C67387CC-14B2-4F12-A6A4-91607FE6A801}" srcId="{F42EE650-E715-451F-976C-9A58A0F1ED90}" destId="{E1A94A91-0253-4044-B93E-915F2A7246C9}" srcOrd="4" destOrd="0" parTransId="{8DE88D06-71AF-4595-A955-FC016A1590D8}" sibTransId="{55A4F479-C477-4F8D-A706-1E46650DA911}"/>
    <dgm:cxn modelId="{4F699000-66B0-416E-9230-63C59EBD979F}" srcId="{F42EE650-E715-451F-976C-9A58A0F1ED90}" destId="{9C0EFB67-B95C-463F-9875-0D4050313BF6}" srcOrd="0" destOrd="0" parTransId="{BC1326B9-7EF4-4AC6-A4FE-3CB61D45C809}" sibTransId="{6672814B-8434-4DF0-B64E-0076605EB929}"/>
    <dgm:cxn modelId="{60076D1D-FF45-4AC8-86B7-773D2380C796}" srcId="{F42EE650-E715-451F-976C-9A58A0F1ED90}" destId="{1B7B10F9-706E-4D7A-950F-794DA59A4E67}" srcOrd="1" destOrd="0" parTransId="{A0A6CFC7-5E91-4FED-A021-D539527B4114}" sibTransId="{C5BF3F36-F3DC-4811-8A9A-EDA4B1F14CED}"/>
    <dgm:cxn modelId="{30D37084-98D7-45A9-9873-A7A7360AB357}" type="presOf" srcId="{1B7B10F9-706E-4D7A-950F-794DA59A4E67}" destId="{15F567DE-DC6F-4A02-B664-F2334B442CDD}" srcOrd="0" destOrd="0" presId="urn:microsoft.com/office/officeart/2008/layout/LinedList"/>
    <dgm:cxn modelId="{00A08221-4DE9-470C-B680-285ACFE75F8C}" type="presOf" srcId="{9C0EFB67-B95C-463F-9875-0D4050313BF6}" destId="{D509F301-A2DB-480B-AC4C-882DAF461F74}" srcOrd="0" destOrd="0" presId="urn:microsoft.com/office/officeart/2008/layout/LinedList"/>
    <dgm:cxn modelId="{E69A611A-200E-46E9-BF22-8D6C3E9B6A9A}" srcId="{F42EE650-E715-451F-976C-9A58A0F1ED90}" destId="{F2CB3C4F-E023-4823-A9D7-E35751F10938}" srcOrd="5" destOrd="0" parTransId="{C94013F3-9E96-4D77-A2E0-F2E8ECB10B4F}" sibTransId="{D2F1A474-F88C-49A5-9EC1-A69295A032D9}"/>
    <dgm:cxn modelId="{FBC54305-2FA8-4A7E-BF2A-760026361B42}" type="presOf" srcId="{4819BCEE-A6F1-475C-B611-C58F9E6CEDBA}" destId="{68C0A4B0-4470-4F58-AE4C-AA7CBA8741DF}" srcOrd="0" destOrd="0" presId="urn:microsoft.com/office/officeart/2008/layout/LinedList"/>
    <dgm:cxn modelId="{C732A4A1-2C2E-4205-95D9-7B9BB18DCA98}" type="presOf" srcId="{C16D7B8D-90D6-4B2D-AF48-3DAD687CE478}" destId="{6E2590B1-4718-4FBD-A7E6-DD228E3039EC}" srcOrd="0" destOrd="0" presId="urn:microsoft.com/office/officeart/2008/layout/LinedList"/>
    <dgm:cxn modelId="{4D40D1FE-8B96-425A-A420-9866EA396AC0}" type="presOf" srcId="{E1A94A91-0253-4044-B93E-915F2A7246C9}" destId="{31DD8B66-BC76-4514-AE66-7436F1E35E8E}" srcOrd="0" destOrd="0" presId="urn:microsoft.com/office/officeart/2008/layout/LinedList"/>
    <dgm:cxn modelId="{900DB1CB-59E3-4B74-89DF-E0AE628DFAFC}" type="presOf" srcId="{F42EE650-E715-451F-976C-9A58A0F1ED90}" destId="{8CE7BEE0-4E1F-4655-A039-E05C0CC9C4F2}" srcOrd="0" destOrd="0" presId="urn:microsoft.com/office/officeart/2008/layout/LinedList"/>
    <dgm:cxn modelId="{8731B022-8A46-4FDF-934E-66F22817ED6A}" type="presParOf" srcId="{8CE7BEE0-4E1F-4655-A039-E05C0CC9C4F2}" destId="{8B6C2BA2-1EE8-4F4B-BDF9-6CDCB1D9C5EA}" srcOrd="0" destOrd="0" presId="urn:microsoft.com/office/officeart/2008/layout/LinedList"/>
    <dgm:cxn modelId="{FDB50F25-AAD0-4459-9146-19EB7002302E}" type="presParOf" srcId="{8CE7BEE0-4E1F-4655-A039-E05C0CC9C4F2}" destId="{5A27C7A6-8FA9-4B61-AD7B-DDDB9AF66FA0}" srcOrd="1" destOrd="0" presId="urn:microsoft.com/office/officeart/2008/layout/LinedList"/>
    <dgm:cxn modelId="{087E9025-E075-453D-9369-979DA08B00C7}" type="presParOf" srcId="{5A27C7A6-8FA9-4B61-AD7B-DDDB9AF66FA0}" destId="{D509F301-A2DB-480B-AC4C-882DAF461F74}" srcOrd="0" destOrd="0" presId="urn:microsoft.com/office/officeart/2008/layout/LinedList"/>
    <dgm:cxn modelId="{91FD2C5E-81B3-4A7B-B8DF-F2C7EDB4E4C0}" type="presParOf" srcId="{5A27C7A6-8FA9-4B61-AD7B-DDDB9AF66FA0}" destId="{81C76F85-4DAD-4891-9C9F-6366514DA8E2}" srcOrd="1" destOrd="0" presId="urn:microsoft.com/office/officeart/2008/layout/LinedList"/>
    <dgm:cxn modelId="{89A0F380-0945-4087-9D52-120097042308}" type="presParOf" srcId="{8CE7BEE0-4E1F-4655-A039-E05C0CC9C4F2}" destId="{23A5F6DE-B46C-4452-B5F2-B079202A213F}" srcOrd="2" destOrd="0" presId="urn:microsoft.com/office/officeart/2008/layout/LinedList"/>
    <dgm:cxn modelId="{17199108-C272-4D78-8924-E4F8CB00A8C2}" type="presParOf" srcId="{8CE7BEE0-4E1F-4655-A039-E05C0CC9C4F2}" destId="{4622A15B-C88F-49E1-ADEE-0DAE864E794D}" srcOrd="3" destOrd="0" presId="urn:microsoft.com/office/officeart/2008/layout/LinedList"/>
    <dgm:cxn modelId="{D388F5D5-4E04-41CC-A0A4-7C22B4D21E16}" type="presParOf" srcId="{4622A15B-C88F-49E1-ADEE-0DAE864E794D}" destId="{15F567DE-DC6F-4A02-B664-F2334B442CDD}" srcOrd="0" destOrd="0" presId="urn:microsoft.com/office/officeart/2008/layout/LinedList"/>
    <dgm:cxn modelId="{1C2B341B-0602-4C9F-9C8F-B1B44923FF5C}" type="presParOf" srcId="{4622A15B-C88F-49E1-ADEE-0DAE864E794D}" destId="{F937CF9B-13F3-47DD-BC17-FBD25C1CFC2A}" srcOrd="1" destOrd="0" presId="urn:microsoft.com/office/officeart/2008/layout/LinedList"/>
    <dgm:cxn modelId="{EB5A8C32-9FAB-49DF-B633-D685AC9D8CCF}" type="presParOf" srcId="{8CE7BEE0-4E1F-4655-A039-E05C0CC9C4F2}" destId="{068D4025-19D1-4D60-A432-ED953A3A2D05}" srcOrd="4" destOrd="0" presId="urn:microsoft.com/office/officeart/2008/layout/LinedList"/>
    <dgm:cxn modelId="{5484C870-45A6-440C-872D-54759B603A55}" type="presParOf" srcId="{8CE7BEE0-4E1F-4655-A039-E05C0CC9C4F2}" destId="{F71008B1-CE60-49E3-9C0A-C14452EFE3E0}" srcOrd="5" destOrd="0" presId="urn:microsoft.com/office/officeart/2008/layout/LinedList"/>
    <dgm:cxn modelId="{254634C4-2CB4-4CBF-84D0-1CE58052BB99}" type="presParOf" srcId="{F71008B1-CE60-49E3-9C0A-C14452EFE3E0}" destId="{C4DB5CBF-1997-4F36-A665-292169FE9E58}" srcOrd="0" destOrd="0" presId="urn:microsoft.com/office/officeart/2008/layout/LinedList"/>
    <dgm:cxn modelId="{B48BA295-B3D4-4678-B4D9-5BD84DC6BE25}" type="presParOf" srcId="{F71008B1-CE60-49E3-9C0A-C14452EFE3E0}" destId="{8E62D873-F959-4AAB-9781-83011C37BAB2}" srcOrd="1" destOrd="0" presId="urn:microsoft.com/office/officeart/2008/layout/LinedList"/>
    <dgm:cxn modelId="{80D6623C-F576-4702-8677-EFEE610C6EB0}" type="presParOf" srcId="{8CE7BEE0-4E1F-4655-A039-E05C0CC9C4F2}" destId="{DC03ED91-BF4B-4517-9F55-FD41EDF33C6C}" srcOrd="6" destOrd="0" presId="urn:microsoft.com/office/officeart/2008/layout/LinedList"/>
    <dgm:cxn modelId="{856F996A-5D62-4E10-8F1C-FF46A9B0415A}" type="presParOf" srcId="{8CE7BEE0-4E1F-4655-A039-E05C0CC9C4F2}" destId="{1207A08C-A55E-45A9-81C0-16FFBDE4ECC7}" srcOrd="7" destOrd="0" presId="urn:microsoft.com/office/officeart/2008/layout/LinedList"/>
    <dgm:cxn modelId="{2303E0F9-4298-48DF-B9C4-51D51C852D68}" type="presParOf" srcId="{1207A08C-A55E-45A9-81C0-16FFBDE4ECC7}" destId="{6E2590B1-4718-4FBD-A7E6-DD228E3039EC}" srcOrd="0" destOrd="0" presId="urn:microsoft.com/office/officeart/2008/layout/LinedList"/>
    <dgm:cxn modelId="{097D303D-6456-4C1F-9C8A-BAC7B7704BD1}" type="presParOf" srcId="{1207A08C-A55E-45A9-81C0-16FFBDE4ECC7}" destId="{A56C92EE-F1D6-4415-BA8A-4D6B36004B08}" srcOrd="1" destOrd="0" presId="urn:microsoft.com/office/officeart/2008/layout/LinedList"/>
    <dgm:cxn modelId="{2BBC7161-E767-4B62-A844-1BBEE978E88F}" type="presParOf" srcId="{8CE7BEE0-4E1F-4655-A039-E05C0CC9C4F2}" destId="{D8912A13-1E24-477E-A92E-46F7939CAE8E}" srcOrd="8" destOrd="0" presId="urn:microsoft.com/office/officeart/2008/layout/LinedList"/>
    <dgm:cxn modelId="{1B159FB7-A79D-4AD2-B46D-AA2A75B25C84}" type="presParOf" srcId="{8CE7BEE0-4E1F-4655-A039-E05C0CC9C4F2}" destId="{602D812C-CA08-4252-9F5F-283407A88F83}" srcOrd="9" destOrd="0" presId="urn:microsoft.com/office/officeart/2008/layout/LinedList"/>
    <dgm:cxn modelId="{37673B96-23C1-4706-BCEE-A1A8961D3C7A}" type="presParOf" srcId="{602D812C-CA08-4252-9F5F-283407A88F83}" destId="{31DD8B66-BC76-4514-AE66-7436F1E35E8E}" srcOrd="0" destOrd="0" presId="urn:microsoft.com/office/officeart/2008/layout/LinedList"/>
    <dgm:cxn modelId="{A3E9E70B-D642-421B-907E-A23B78FEF9C3}" type="presParOf" srcId="{602D812C-CA08-4252-9F5F-283407A88F83}" destId="{1C77E77C-0A86-492F-9F0C-4FB46B8F0101}" srcOrd="1" destOrd="0" presId="urn:microsoft.com/office/officeart/2008/layout/LinedList"/>
    <dgm:cxn modelId="{C8800849-331F-46DD-B3C5-36CA3FCEDF59}" type="presParOf" srcId="{8CE7BEE0-4E1F-4655-A039-E05C0CC9C4F2}" destId="{1BC48822-C866-4223-9A20-C05A2F2D018E}" srcOrd="10" destOrd="0" presId="urn:microsoft.com/office/officeart/2008/layout/LinedList"/>
    <dgm:cxn modelId="{C4A83FD1-8C5E-405B-BBA3-0C3E71F45F7D}" type="presParOf" srcId="{8CE7BEE0-4E1F-4655-A039-E05C0CC9C4F2}" destId="{B811C6AF-7B04-49ED-8E82-D62755D3DC34}" srcOrd="11" destOrd="0" presId="urn:microsoft.com/office/officeart/2008/layout/LinedList"/>
    <dgm:cxn modelId="{F60E4972-14CB-4445-9128-0349ED8F595D}" type="presParOf" srcId="{B811C6AF-7B04-49ED-8E82-D62755D3DC34}" destId="{B6DD8089-A129-4122-B291-32EB48C00A7B}" srcOrd="0" destOrd="0" presId="urn:microsoft.com/office/officeart/2008/layout/LinedList"/>
    <dgm:cxn modelId="{E72D4A76-46FD-4476-A89E-165055FADC21}" type="presParOf" srcId="{B811C6AF-7B04-49ED-8E82-D62755D3DC34}" destId="{BCC417E8-21DD-4478-B222-C12AC31C2109}" srcOrd="1" destOrd="0" presId="urn:microsoft.com/office/officeart/2008/layout/LinedList"/>
    <dgm:cxn modelId="{A590CB1C-0A5F-4B29-B6B2-6B2190529553}" type="presParOf" srcId="{8CE7BEE0-4E1F-4655-A039-E05C0CC9C4F2}" destId="{D82277DF-0EB9-4BAC-B7FF-95F76F60F191}" srcOrd="12" destOrd="0" presId="urn:microsoft.com/office/officeart/2008/layout/LinedList"/>
    <dgm:cxn modelId="{248C90B3-ABE8-4369-98ED-87759CA26747}" type="presParOf" srcId="{8CE7BEE0-4E1F-4655-A039-E05C0CC9C4F2}" destId="{6CB9FFD3-8078-4196-B185-9F41BA0D8F20}" srcOrd="13" destOrd="0" presId="urn:microsoft.com/office/officeart/2008/layout/LinedList"/>
    <dgm:cxn modelId="{3CDB6DA3-FDF8-4514-8F87-5B1DECF0556B}" type="presParOf" srcId="{6CB9FFD3-8078-4196-B185-9F41BA0D8F20}" destId="{68C0A4B0-4470-4F58-AE4C-AA7CBA8741DF}" srcOrd="0" destOrd="0" presId="urn:microsoft.com/office/officeart/2008/layout/LinedList"/>
    <dgm:cxn modelId="{E7DDB002-2573-4B42-9537-C6AFED638AD9}" type="presParOf" srcId="{6CB9FFD3-8078-4196-B185-9F41BA0D8F20}" destId="{611E4571-78F8-4875-AC8C-7C523ECE3DC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C2BA2-1EE8-4F4B-BDF9-6CDCB1D9C5EA}">
      <dsp:nvSpPr>
        <dsp:cNvPr id="0" name=""/>
        <dsp:cNvSpPr/>
      </dsp:nvSpPr>
      <dsp:spPr>
        <a:xfrm>
          <a:off x="0" y="398"/>
          <a:ext cx="78867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09F301-A2DB-480B-AC4C-882DAF461F74}">
      <dsp:nvSpPr>
        <dsp:cNvPr id="0" name=""/>
        <dsp:cNvSpPr/>
      </dsp:nvSpPr>
      <dsp:spPr>
        <a:xfrm>
          <a:off x="0" y="398"/>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dirty="0"/>
            <a:t>WETEN 		</a:t>
          </a:r>
          <a:r>
            <a:rPr lang="nl-NL" sz="1900" kern="1200" dirty="0" smtClean="0"/>
            <a:t>Inzicht </a:t>
          </a:r>
          <a:r>
            <a:rPr lang="nl-NL" sz="1900" kern="1200" dirty="0"/>
            <a:t>op de mogelijkheden en hun eigen skills</a:t>
          </a:r>
          <a:endParaRPr lang="en-US" sz="1900" kern="1200" dirty="0"/>
        </a:p>
      </dsp:txBody>
      <dsp:txXfrm>
        <a:off x="0" y="398"/>
        <a:ext cx="7886700" cy="466101"/>
      </dsp:txXfrm>
    </dsp:sp>
    <dsp:sp modelId="{23A5F6DE-B46C-4452-B5F2-B079202A213F}">
      <dsp:nvSpPr>
        <dsp:cNvPr id="0" name=""/>
        <dsp:cNvSpPr/>
      </dsp:nvSpPr>
      <dsp:spPr>
        <a:xfrm>
          <a:off x="0" y="466499"/>
          <a:ext cx="7886700" cy="0"/>
        </a:xfrm>
        <a:prstGeom prst="line">
          <a:avLst/>
        </a:prstGeom>
        <a:solidFill>
          <a:schemeClr val="accent2">
            <a:hueOff val="780253"/>
            <a:satOff val="-973"/>
            <a:lumOff val="229"/>
            <a:alphaOff val="0"/>
          </a:schemeClr>
        </a:solidFill>
        <a:ln w="25400" cap="flat" cmpd="sng" algn="ctr">
          <a:solidFill>
            <a:schemeClr val="accent2">
              <a:hueOff val="780253"/>
              <a:satOff val="-973"/>
              <a:lumOff val="2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F567DE-DC6F-4A02-B664-F2334B442CDD}">
      <dsp:nvSpPr>
        <dsp:cNvPr id="0" name=""/>
        <dsp:cNvSpPr/>
      </dsp:nvSpPr>
      <dsp:spPr>
        <a:xfrm>
          <a:off x="0" y="466499"/>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dirty="0"/>
            <a:t>WILLEN 	</a:t>
          </a:r>
          <a:r>
            <a:rPr lang="nl-NL" sz="1900" kern="1200" dirty="0" smtClean="0"/>
            <a:t>               Gemotiveerd </a:t>
          </a:r>
          <a:r>
            <a:rPr lang="nl-NL" sz="1900" kern="1200" dirty="0"/>
            <a:t>zijn om ontwikkelstappen te zetten </a:t>
          </a:r>
          <a:endParaRPr lang="en-US" sz="1900" kern="1200" dirty="0"/>
        </a:p>
      </dsp:txBody>
      <dsp:txXfrm>
        <a:off x="0" y="466499"/>
        <a:ext cx="7886700" cy="466101"/>
      </dsp:txXfrm>
    </dsp:sp>
    <dsp:sp modelId="{068D4025-19D1-4D60-A432-ED953A3A2D05}">
      <dsp:nvSpPr>
        <dsp:cNvPr id="0" name=""/>
        <dsp:cNvSpPr/>
      </dsp:nvSpPr>
      <dsp:spPr>
        <a:xfrm>
          <a:off x="0" y="932600"/>
          <a:ext cx="7886700" cy="0"/>
        </a:xfrm>
        <a:prstGeom prst="lin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B5CBF-1997-4F36-A665-292169FE9E58}">
      <dsp:nvSpPr>
        <dsp:cNvPr id="0" name=""/>
        <dsp:cNvSpPr/>
      </dsp:nvSpPr>
      <dsp:spPr>
        <a:xfrm>
          <a:off x="0" y="932600"/>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dirty="0"/>
            <a:t>KUNNEN 	Ontwikkelstappen in haalbare doelen gieten</a:t>
          </a:r>
          <a:endParaRPr lang="en-US" sz="1900" kern="1200" dirty="0"/>
        </a:p>
      </dsp:txBody>
      <dsp:txXfrm>
        <a:off x="0" y="932600"/>
        <a:ext cx="7886700" cy="466101"/>
      </dsp:txXfrm>
    </dsp:sp>
    <dsp:sp modelId="{DC03ED91-BF4B-4517-9F55-FD41EDF33C6C}">
      <dsp:nvSpPr>
        <dsp:cNvPr id="0" name=""/>
        <dsp:cNvSpPr/>
      </dsp:nvSpPr>
      <dsp:spPr>
        <a:xfrm>
          <a:off x="0" y="1398701"/>
          <a:ext cx="7886700" cy="0"/>
        </a:xfrm>
        <a:prstGeom prst="line">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590B1-4718-4FBD-A7E6-DD228E3039EC}">
      <dsp:nvSpPr>
        <dsp:cNvPr id="0" name=""/>
        <dsp:cNvSpPr/>
      </dsp:nvSpPr>
      <dsp:spPr>
        <a:xfrm>
          <a:off x="0" y="1398701"/>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dirty="0"/>
            <a:t>DURVEN 	Zelfvertrouwen hebben om stappen te zetten</a:t>
          </a:r>
          <a:endParaRPr lang="en-US" sz="1900" kern="1200" dirty="0"/>
        </a:p>
      </dsp:txBody>
      <dsp:txXfrm>
        <a:off x="0" y="1398701"/>
        <a:ext cx="7886700" cy="466101"/>
      </dsp:txXfrm>
    </dsp:sp>
    <dsp:sp modelId="{D8912A13-1E24-477E-A92E-46F7939CAE8E}">
      <dsp:nvSpPr>
        <dsp:cNvPr id="0" name=""/>
        <dsp:cNvSpPr/>
      </dsp:nvSpPr>
      <dsp:spPr>
        <a:xfrm>
          <a:off x="0" y="1864802"/>
          <a:ext cx="7886700"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D8B66-BC76-4514-AE66-7436F1E35E8E}">
      <dsp:nvSpPr>
        <dsp:cNvPr id="0" name=""/>
        <dsp:cNvSpPr/>
      </dsp:nvSpPr>
      <dsp:spPr>
        <a:xfrm>
          <a:off x="0" y="1864802"/>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a:t>MOGEN 	Ruimte krijgen vanuit de organisatie</a:t>
          </a:r>
          <a:endParaRPr lang="en-US" sz="1900" kern="1200"/>
        </a:p>
      </dsp:txBody>
      <dsp:txXfrm>
        <a:off x="0" y="1864802"/>
        <a:ext cx="7886700" cy="466101"/>
      </dsp:txXfrm>
    </dsp:sp>
    <dsp:sp modelId="{1BC48822-C866-4223-9A20-C05A2F2D018E}">
      <dsp:nvSpPr>
        <dsp:cNvPr id="0" name=""/>
        <dsp:cNvSpPr/>
      </dsp:nvSpPr>
      <dsp:spPr>
        <a:xfrm>
          <a:off x="0" y="2330903"/>
          <a:ext cx="7886700" cy="0"/>
        </a:xfrm>
        <a:prstGeom prst="line">
          <a:avLst/>
        </a:prstGeom>
        <a:solidFill>
          <a:schemeClr val="accent2">
            <a:hueOff val="3901266"/>
            <a:satOff val="-4866"/>
            <a:lumOff val="1144"/>
            <a:alphaOff val="0"/>
          </a:schemeClr>
        </a:solidFill>
        <a:ln w="25400" cap="flat" cmpd="sng" algn="ctr">
          <a:solidFill>
            <a:schemeClr val="accent2">
              <a:hueOff val="3901266"/>
              <a:satOff val="-4866"/>
              <a:lumOff val="1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DD8089-A129-4122-B291-32EB48C00A7B}">
      <dsp:nvSpPr>
        <dsp:cNvPr id="0" name=""/>
        <dsp:cNvSpPr/>
      </dsp:nvSpPr>
      <dsp:spPr>
        <a:xfrm>
          <a:off x="0" y="2330903"/>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dirty="0"/>
            <a:t>MOETEN 	Omdat de wereld continu verandert is ontwikkeling belangrijk</a:t>
          </a:r>
          <a:endParaRPr lang="en-US" sz="1900" kern="1200" dirty="0"/>
        </a:p>
      </dsp:txBody>
      <dsp:txXfrm>
        <a:off x="0" y="2330903"/>
        <a:ext cx="7886700" cy="466101"/>
      </dsp:txXfrm>
    </dsp:sp>
    <dsp:sp modelId="{D82277DF-0EB9-4BAC-B7FF-95F76F60F191}">
      <dsp:nvSpPr>
        <dsp:cNvPr id="0" name=""/>
        <dsp:cNvSpPr/>
      </dsp:nvSpPr>
      <dsp:spPr>
        <a:xfrm>
          <a:off x="0" y="2797004"/>
          <a:ext cx="7886700"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C0A4B0-4470-4F58-AE4C-AA7CBA8741DF}">
      <dsp:nvSpPr>
        <dsp:cNvPr id="0" name=""/>
        <dsp:cNvSpPr/>
      </dsp:nvSpPr>
      <dsp:spPr>
        <a:xfrm>
          <a:off x="0" y="2797004"/>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nl-NL" sz="1900" kern="1200" dirty="0"/>
            <a:t>DOEN		Leren door te doen!</a:t>
          </a:r>
          <a:endParaRPr lang="en-US" sz="1900" kern="1200" dirty="0"/>
        </a:p>
      </dsp:txBody>
      <dsp:txXfrm>
        <a:off x="0" y="2797004"/>
        <a:ext cx="7886700" cy="4661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21D8C-C03E-4198-A4C9-827D28F07A32}" type="datetimeFigureOut">
              <a:rPr lang="nl-NL" smtClean="0"/>
              <a:t>18-3-2025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0F636-1697-4302-B9EA-A88E7E205617}" type="slidenum">
              <a:rPr lang="nl-NL" smtClean="0"/>
              <a:t>‹nr.›</a:t>
            </a:fld>
            <a:endParaRPr lang="nl-NL"/>
          </a:p>
        </p:txBody>
      </p:sp>
    </p:spTree>
    <p:extLst>
      <p:ext uri="{BB962C8B-B14F-4D97-AF65-F5344CB8AC3E}">
        <p14:creationId xmlns:p14="http://schemas.microsoft.com/office/powerpoint/2010/main" val="56119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Textiel</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UPV: goede vergoedingen voor de sector, verplicht percentage recyclaat in nieuwe producten;</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Circulaire Ambachtscentra</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opschaling;</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Verlaging BTW tarief </a:t>
            </a:r>
            <a:r>
              <a:rPr kumimoji="0" lang="nl-NL" sz="1600" b="0" i="0" u="none" strike="noStrike" kern="1200" cap="none" spc="0" normalizeH="0" baseline="0" noProof="0">
                <a:ln>
                  <a:noFill/>
                </a:ln>
                <a:solidFill>
                  <a:srgbClr val="2D2D7F"/>
                </a:solidFill>
                <a:effectLst/>
                <a:uLnTx/>
                <a:uFillTx/>
                <a:latin typeface="Branding Semilight"/>
                <a:ea typeface="+mn-ea"/>
                <a:cs typeface="+mn-cs"/>
              </a:rPr>
              <a:t>voor kringlopen met maatschappelijk doel; </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Digitaal Opkopers Register</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beperkte registratie voor kringlopen met maatschappelijk doel; </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Reparatie Elektronica. </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NL" sz="1600" b="1" i="0" u="none" strike="noStrike" kern="1200" cap="none" spc="0" normalizeH="0" baseline="0" noProof="0">
              <a:ln>
                <a:noFill/>
              </a:ln>
              <a:solidFill>
                <a:srgbClr val="2D2D7F"/>
              </a:solidFill>
              <a:effectLst/>
              <a:uLnTx/>
              <a:uFillTx/>
              <a:latin typeface="Branding Semilight"/>
              <a:ea typeface="+mn-ea"/>
              <a:cs typeface="+mn-cs"/>
            </a:endParaRP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Keurmerk: </a:t>
            </a:r>
            <a:r>
              <a:rPr kumimoji="0" lang="nl-NL" sz="1600" b="0" i="0" u="none" strike="noStrike" kern="1200" cap="none" spc="0" normalizeH="0" baseline="0" noProof="0">
                <a:ln>
                  <a:noFill/>
                </a:ln>
                <a:solidFill>
                  <a:srgbClr val="2D2D7F"/>
                </a:solidFill>
                <a:effectLst/>
                <a:uLnTx/>
                <a:uFillTx/>
                <a:latin typeface="Branding Semilight"/>
                <a:ea typeface="+mn-ea"/>
                <a:cs typeface="+mn-cs"/>
              </a:rPr>
              <a:t>kwaliteitsborging</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Monitor: </a:t>
            </a:r>
            <a:r>
              <a:rPr kumimoji="0" lang="nl-NL" sz="1600" b="0" i="0" u="none" strike="noStrike" kern="1200" cap="none" spc="0" normalizeH="0" baseline="0" noProof="0">
                <a:ln>
                  <a:noFill/>
                </a:ln>
                <a:solidFill>
                  <a:srgbClr val="2D2D7F"/>
                </a:solidFill>
                <a:effectLst/>
                <a:uLnTx/>
                <a:uFillTx/>
                <a:latin typeface="Branding Semilight"/>
                <a:ea typeface="+mn-ea"/>
                <a:cs typeface="+mn-cs"/>
              </a:rPr>
              <a:t>data en monitoring</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CAO</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arbeidsvoorwaarden</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Academie</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scholing, ontwikkeling, erkenning en waardering, voor medewerkers, voor de organisatie, voor de samenleving</a:t>
            </a:r>
          </a:p>
          <a:p>
            <a:pPr marL="360363" marR="0" lvl="5" indent="-1841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600" b="1" i="0" u="none" strike="noStrike" kern="1200" cap="none" spc="0" normalizeH="0" baseline="0" noProof="0">
                <a:ln>
                  <a:noFill/>
                </a:ln>
                <a:solidFill>
                  <a:srgbClr val="2D2D7F"/>
                </a:solidFill>
                <a:effectLst/>
                <a:uLnTx/>
                <a:uFillTx/>
                <a:latin typeface="Branding Semilight"/>
                <a:ea typeface="+mn-ea"/>
                <a:cs typeface="+mn-cs"/>
              </a:rPr>
              <a:t>Fonds</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a:t>
            </a:r>
            <a:r>
              <a:rPr kumimoji="0" lang="nl-NL" sz="1600" b="0" i="0" u="none" strike="noStrike" kern="1200" cap="none" spc="0" normalizeH="0" baseline="0" noProof="0" err="1">
                <a:ln>
                  <a:noFill/>
                </a:ln>
                <a:solidFill>
                  <a:srgbClr val="2D2D7F"/>
                </a:solidFill>
                <a:effectLst/>
                <a:uLnTx/>
                <a:uFillTx/>
                <a:latin typeface="Branding Semilight"/>
                <a:ea typeface="+mn-ea"/>
                <a:cs typeface="+mn-cs"/>
              </a:rPr>
              <a:t>odnersteuning</a:t>
            </a:r>
            <a:r>
              <a:rPr kumimoji="0" lang="nl-NL" sz="1600" b="0" i="0" u="none" strike="noStrike" kern="1200" cap="none" spc="0" normalizeH="0" baseline="0" noProof="0">
                <a:ln>
                  <a:noFill/>
                </a:ln>
                <a:solidFill>
                  <a:srgbClr val="2D2D7F"/>
                </a:solidFill>
                <a:effectLst/>
                <a:uLnTx/>
                <a:uFillTx/>
                <a:latin typeface="Branding Semilight"/>
                <a:ea typeface="+mn-ea"/>
                <a:cs typeface="+mn-cs"/>
              </a:rPr>
              <a:t> uitbreiding, ontwikkeling en innovatie</a:t>
            </a:r>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38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Door en voor kringlooporganisaties zonder winstoogmerk met maatschappelijk doel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390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435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956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Naast hun winkelverkoop werken kringlooporganisaties ook aan andere vormen van direct hergebruik. Daarnaast houden steeds meer kringloopwinkels zich in werkplaatsen of ateliers bezig met het opknappen, </a:t>
            </a:r>
            <a:r>
              <a:rPr lang="nl-NL" err="1"/>
              <a:t>upcyclen</a:t>
            </a:r>
            <a:r>
              <a:rPr lang="nl-NL"/>
              <a:t> en repareren van spullen. Het aantal winkels met een werkplaats voor elektronica, fietsen, meubel- of hout en/of textiel steeg van 22 in 2022 naar 71 in 2023.</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077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30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E74E4-4B79-BC50-1BF6-42D55553DE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E4BE49-2CBD-D214-2C96-3905CBC7EF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7865A6-E292-53B4-7E8B-9C47E16D91A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00FEA73-AF66-CBDA-CA85-AD93A33965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1E817-EC9F-43F8-AECE-18C92E850BE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4770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Afbeelding 1" descr="SBCM_M5000_2019_Powerpoint_master_1_PP_02_300dpi.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240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NL"/>
              <a:t>Titelstijl van model bewerken</a:t>
            </a:r>
          </a:p>
        </p:txBody>
      </p:sp>
      <p:sp>
        <p:nvSpPr>
          <p:cNvPr id="3" name="Tijdelijke aanduiding voor verticale tekst 2"/>
          <p:cNvSpPr>
            <a:spLocks noGrp="1"/>
          </p:cNvSpPr>
          <p:nvPr>
            <p:ph type="body" orient="vert" idx="1"/>
          </p:nvPr>
        </p:nvSpPr>
        <p:spPr>
          <a:xfrm>
            <a:off x="457200" y="1200151"/>
            <a:ext cx="8229600" cy="3394472"/>
          </a:xfrm>
          <a:prstGeom prst="rect">
            <a:avLst/>
          </a:prstGeo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4338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a:prstGeom prst="rect">
            <a:avLst/>
          </a:prstGeo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05979"/>
            <a:ext cx="6019800" cy="4388644"/>
          </a:xfrm>
          <a:prstGeom prst="rect">
            <a:avLst/>
          </a:prstGeo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354157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F3F3A-A1E6-DAC8-EF8F-05B06D955509}"/>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17304CF7-402E-4012-CCDE-9255BFA8FFF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5DE2FCF-FDF4-610D-BB43-C1D75C1196A2}"/>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5" name="Tijdelijke aanduiding voor voettekst 4">
            <a:extLst>
              <a:ext uri="{FF2B5EF4-FFF2-40B4-BE49-F238E27FC236}">
                <a16:creationId xmlns:a16="http://schemas.microsoft.com/office/drawing/2014/main" id="{843FB861-80D0-5D20-4C8B-F789C82A95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88D06A-0A2C-B998-16D3-3ADD11A0BDFE}"/>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147096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113C3-38B9-7A54-F4FB-48FB9BB5C9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E351169-169A-C6BF-57C5-E388DA0C43C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D2655F3-49A2-0EC1-6582-EF11C7D0737C}"/>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5" name="Tijdelijke aanduiding voor voettekst 4">
            <a:extLst>
              <a:ext uri="{FF2B5EF4-FFF2-40B4-BE49-F238E27FC236}">
                <a16:creationId xmlns:a16="http://schemas.microsoft.com/office/drawing/2014/main" id="{95A3E65D-7C28-12AA-CBB9-15B275ED22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B78706E-9CB4-3860-55C5-E56F5370BBB6}"/>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3160639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543A7-56EC-E153-489C-D725B5DFB334}"/>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4BC76358-8194-191E-BD83-139E0B76F41A}"/>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2AB2B70-20BA-E652-CDBE-84E70262373E}"/>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5" name="Tijdelijke aanduiding voor voettekst 4">
            <a:extLst>
              <a:ext uri="{FF2B5EF4-FFF2-40B4-BE49-F238E27FC236}">
                <a16:creationId xmlns:a16="http://schemas.microsoft.com/office/drawing/2014/main" id="{D46BCA40-4836-4402-DAAB-BB829476E4C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EF7713-BFF2-7C7E-791C-EE36C89ED8CB}"/>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294535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BF012-152B-9C2D-0A53-C1735153B0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D85AEA-3C31-4696-C67E-8F421591DE08}"/>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2BBD2A3-4D26-1867-92E7-9CA4DF7BE448}"/>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FBF9845-21CA-1986-B34F-57B91FCD3C93}"/>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6" name="Tijdelijke aanduiding voor voettekst 5">
            <a:extLst>
              <a:ext uri="{FF2B5EF4-FFF2-40B4-BE49-F238E27FC236}">
                <a16:creationId xmlns:a16="http://schemas.microsoft.com/office/drawing/2014/main" id="{16D3F99C-FE7D-3509-FD31-0B19CED03D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C990D2-E722-573E-63EC-39FC75D34DE7}"/>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370234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126BA-65A5-F55F-2AAB-5B48D62F0ABB}"/>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6CCB72E-903D-70D9-DE38-53C3F8FEB5C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098A42D-ED2B-07F3-6516-B65D6067EBF8}"/>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70AEF10-977F-EC84-885E-F81C83530AB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804895B-DA70-97D5-2434-218565E4C01F}"/>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4FD4569-4DA9-68E3-CE95-74230D7CE76D}"/>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8" name="Tijdelijke aanduiding voor voettekst 7">
            <a:extLst>
              <a:ext uri="{FF2B5EF4-FFF2-40B4-BE49-F238E27FC236}">
                <a16:creationId xmlns:a16="http://schemas.microsoft.com/office/drawing/2014/main" id="{1F6132AB-6753-2CE7-E07D-21BA63465E9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E8F41B9-0785-2F0D-5E1D-F4C697682B9A}"/>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396532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E109D-847F-0DA4-956D-112AB3E4BAD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DF778E3-38B6-6E20-2BD2-F19DA5C7B1CB}"/>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4" name="Tijdelijke aanduiding voor voettekst 3">
            <a:extLst>
              <a:ext uri="{FF2B5EF4-FFF2-40B4-BE49-F238E27FC236}">
                <a16:creationId xmlns:a16="http://schemas.microsoft.com/office/drawing/2014/main" id="{49FF5880-78B9-440A-DEAC-54DA5460BBB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3847F8C-1B15-85C5-03CB-2227063C6EC6}"/>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3293869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04FFC2A-2869-6C45-0526-59C7620AB486}"/>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3" name="Tijdelijke aanduiding voor voettekst 2">
            <a:extLst>
              <a:ext uri="{FF2B5EF4-FFF2-40B4-BE49-F238E27FC236}">
                <a16:creationId xmlns:a16="http://schemas.microsoft.com/office/drawing/2014/main" id="{EA2F6760-41B6-6D46-F2D4-53B7B078408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3F37B5F-E42D-5DDC-C65F-98E7AD873F73}"/>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3736385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987BDB-9969-F774-700F-EB4A4C55A79F}"/>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F7E5CB3F-AA1D-CC6D-38B3-F4A0C37F1A0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E1C1C29-B03F-B3F0-BE8A-F8E31B88134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09029B-8AC3-5928-97FC-7D53899BAE92}"/>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6" name="Tijdelijke aanduiding voor voettekst 5">
            <a:extLst>
              <a:ext uri="{FF2B5EF4-FFF2-40B4-BE49-F238E27FC236}">
                <a16:creationId xmlns:a16="http://schemas.microsoft.com/office/drawing/2014/main" id="{F51C0B9C-8AED-D3E3-2712-848FAC164A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79B51DB-6F9B-30D9-7AA8-6C0CB7000B7B}"/>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410099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NL"/>
              <a:t>Titelstijl van model bewerken</a:t>
            </a:r>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3487742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47AAF-B783-CC15-6F34-A5A781EBCA3E}"/>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20B31513-3B24-4801-F259-4A567BE03C6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E85CA22B-8D3C-E6EE-D92B-7959EA947B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436B56D-07FD-9662-6FB6-33DD13AB2A6B}"/>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6" name="Tijdelijke aanduiding voor voettekst 5">
            <a:extLst>
              <a:ext uri="{FF2B5EF4-FFF2-40B4-BE49-F238E27FC236}">
                <a16:creationId xmlns:a16="http://schemas.microsoft.com/office/drawing/2014/main" id="{343C69D3-0437-A77E-9440-13B9CB42A2E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381B81B-9FEB-E22A-566E-E0B56A6AE7A3}"/>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2357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22D0D-59D7-6853-4A83-55726199E1E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6D0E48A-56D9-5CA9-F3FC-72AADBA70F8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8E3F15-F87D-7810-0180-8FEFA279360A}"/>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5" name="Tijdelijke aanduiding voor voettekst 4">
            <a:extLst>
              <a:ext uri="{FF2B5EF4-FFF2-40B4-BE49-F238E27FC236}">
                <a16:creationId xmlns:a16="http://schemas.microsoft.com/office/drawing/2014/main" id="{85CEC3B0-4A48-BC03-8B69-F98151255F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BC919F-A3F2-2D8C-A23F-31F8F866E0B7}"/>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1889538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A653173-0ACD-CC68-CAC1-9471F4156F5F}"/>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C0D5D47-843E-C8B4-FA80-FE09EB3D5C4F}"/>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C29E162-DC09-BC3F-356F-E8D54B845FD9}"/>
              </a:ext>
            </a:extLst>
          </p:cNvPr>
          <p:cNvSpPr>
            <a:spLocks noGrp="1"/>
          </p:cNvSpPr>
          <p:nvPr>
            <p:ph type="dt" sz="half" idx="10"/>
          </p:nvPr>
        </p:nvSpPr>
        <p:spPr/>
        <p:txBody>
          <a:bodyPr/>
          <a:lstStyle/>
          <a:p>
            <a:fld id="{2354A868-4DFF-46BE-A286-9BE53A09FC05}" type="datetimeFigureOut">
              <a:rPr lang="nl-NL" smtClean="0"/>
              <a:t>18-3-2025</a:t>
            </a:fld>
            <a:endParaRPr lang="nl-NL"/>
          </a:p>
        </p:txBody>
      </p:sp>
      <p:sp>
        <p:nvSpPr>
          <p:cNvPr id="5" name="Tijdelijke aanduiding voor voettekst 4">
            <a:extLst>
              <a:ext uri="{FF2B5EF4-FFF2-40B4-BE49-F238E27FC236}">
                <a16:creationId xmlns:a16="http://schemas.microsoft.com/office/drawing/2014/main" id="{9658DE48-162A-F360-7A85-151DFE2FC3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808A64-6299-3F8F-8329-CFB199FEA0EC}"/>
              </a:ext>
            </a:extLst>
          </p:cNvPr>
          <p:cNvSpPr>
            <a:spLocks noGrp="1"/>
          </p:cNvSpPr>
          <p:nvPr>
            <p:ph type="sldNum" sz="quarter" idx="12"/>
          </p:nvPr>
        </p:nvSpPr>
        <p:spPr/>
        <p:txBody>
          <a:bodyPr/>
          <a:lstStyle/>
          <a:p>
            <a:fld id="{F546D022-5F71-4177-90E0-8FBF25DA6F3F}" type="slidenum">
              <a:rPr lang="nl-NL" smtClean="0"/>
              <a:t>‹nr.›</a:t>
            </a:fld>
            <a:endParaRPr lang="nl-NL"/>
          </a:p>
        </p:txBody>
      </p:sp>
    </p:spTree>
    <p:extLst>
      <p:ext uri="{BB962C8B-B14F-4D97-AF65-F5344CB8AC3E}">
        <p14:creationId xmlns:p14="http://schemas.microsoft.com/office/powerpoint/2010/main" val="455202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esentatieTitel Logo links">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07027A-4698-B6F2-9CAF-38D841162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0649" y="930399"/>
            <a:ext cx="3294000" cy="3294000"/>
          </a:xfrm>
          <a:prstGeom prst="rect">
            <a:avLst/>
          </a:prstGeom>
        </p:spPr>
      </p:pic>
      <p:sp>
        <p:nvSpPr>
          <p:cNvPr id="2" name="Titel 1">
            <a:extLst>
              <a:ext uri="{FF2B5EF4-FFF2-40B4-BE49-F238E27FC236}">
                <a16:creationId xmlns:a16="http://schemas.microsoft.com/office/drawing/2014/main" id="{1996A9ED-C030-689C-0B12-ECA706648E9F}"/>
              </a:ext>
            </a:extLst>
          </p:cNvPr>
          <p:cNvSpPr>
            <a:spLocks noGrp="1"/>
          </p:cNvSpPr>
          <p:nvPr>
            <p:ph type="ctrTitle"/>
          </p:nvPr>
        </p:nvSpPr>
        <p:spPr>
          <a:xfrm>
            <a:off x="2093769" y="1688634"/>
            <a:ext cx="4972049" cy="451897"/>
          </a:xfrm>
        </p:spPr>
        <p:txBody>
          <a:bodyPr anchor="t"/>
          <a:lstStyle>
            <a:lvl1pPr algn="ctr">
              <a:defRPr sz="3525" u="none" baseline="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7E1C501A-41EA-3F97-F9E8-75C960AEF583}"/>
              </a:ext>
            </a:extLst>
          </p:cNvPr>
          <p:cNvSpPr>
            <a:spLocks noGrp="1"/>
          </p:cNvSpPr>
          <p:nvPr>
            <p:ph type="subTitle" idx="1"/>
          </p:nvPr>
        </p:nvSpPr>
        <p:spPr>
          <a:xfrm>
            <a:off x="2093770" y="2161308"/>
            <a:ext cx="4972049" cy="2119745"/>
          </a:xfrm>
        </p:spPr>
        <p:txBody>
          <a:bodyPr/>
          <a:lstStyle>
            <a:lvl1pPr marL="0" indent="0" algn="ctr">
              <a:lnSpc>
                <a:spcPct val="80000"/>
              </a:lnSpc>
              <a:buNone/>
              <a:defRPr sz="352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pic>
        <p:nvPicPr>
          <p:cNvPr id="10" name="Afbeelding 9">
            <a:extLst>
              <a:ext uri="{FF2B5EF4-FFF2-40B4-BE49-F238E27FC236}">
                <a16:creationId xmlns:a16="http://schemas.microsoft.com/office/drawing/2014/main" id="{F26DD0C2-BFB9-D689-3F3A-AD40C22008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196" y="320311"/>
            <a:ext cx="1198800" cy="504374"/>
          </a:xfrm>
          <a:prstGeom prst="rect">
            <a:avLst/>
          </a:prstGeom>
        </p:spPr>
      </p:pic>
      <p:sp>
        <p:nvSpPr>
          <p:cNvPr id="11" name="Tijdelijke aanduiding voor inhoud 2">
            <a:extLst>
              <a:ext uri="{FF2B5EF4-FFF2-40B4-BE49-F238E27FC236}">
                <a16:creationId xmlns:a16="http://schemas.microsoft.com/office/drawing/2014/main" id="{B829A305-FBEC-800C-8ABF-1664D497B8BA}"/>
              </a:ext>
            </a:extLst>
          </p:cNvPr>
          <p:cNvSpPr>
            <a:spLocks noGrp="1"/>
          </p:cNvSpPr>
          <p:nvPr>
            <p:ph idx="10" hasCustomPrompt="1"/>
          </p:nvPr>
        </p:nvSpPr>
        <p:spPr>
          <a:xfrm>
            <a:off x="322119" y="4488876"/>
            <a:ext cx="6993081" cy="451897"/>
          </a:xfrm>
        </p:spPr>
        <p:txBody>
          <a:bodyPr/>
          <a:lstStyle>
            <a:lvl1pPr>
              <a:lnSpc>
                <a:spcPct val="110000"/>
              </a:lnSpc>
              <a:defRPr sz="1350">
                <a:solidFill>
                  <a:schemeClr val="bg1"/>
                </a:solidFill>
              </a:defRPr>
            </a:lvl1pPr>
            <a:lvl2pPr>
              <a:lnSpc>
                <a:spcPct val="110000"/>
              </a:lnSpc>
              <a:defRPr sz="9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&lt;&lt;Naam presentator&gt;&gt;</a:t>
            </a:r>
          </a:p>
          <a:p>
            <a:pPr lvl="1"/>
            <a:r>
              <a:rPr lang="nl-NL"/>
              <a:t>&lt;&lt;Datum&gt;&gt;</a:t>
            </a:r>
          </a:p>
        </p:txBody>
      </p:sp>
    </p:spTree>
    <p:extLst>
      <p:ext uri="{BB962C8B-B14F-4D97-AF65-F5344CB8AC3E}">
        <p14:creationId xmlns:p14="http://schemas.microsoft.com/office/powerpoint/2010/main" val="220724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en object en klein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A3B89-EE55-C5B3-104F-F186DC89B49A}"/>
              </a:ext>
            </a:extLst>
          </p:cNvPr>
          <p:cNvSpPr>
            <a:spLocks noGrp="1"/>
          </p:cNvSpPr>
          <p:nvPr>
            <p:ph type="title"/>
          </p:nvPr>
        </p:nvSpPr>
        <p:spPr/>
        <p:txBody>
          <a:bodyPr/>
          <a:lstStyle>
            <a:lvl1pPr>
              <a:defRPr u="none"/>
            </a:lvl1pPr>
          </a:lstStyle>
          <a:p>
            <a:r>
              <a:rPr lang="nl-NL"/>
              <a:t>Klik om stijl te bewerken</a:t>
            </a:r>
          </a:p>
        </p:txBody>
      </p:sp>
      <p:sp>
        <p:nvSpPr>
          <p:cNvPr id="3" name="Tijdelijke aanduiding voor inhoud 2">
            <a:extLst>
              <a:ext uri="{FF2B5EF4-FFF2-40B4-BE49-F238E27FC236}">
                <a16:creationId xmlns:a16="http://schemas.microsoft.com/office/drawing/2014/main" id="{99E10AC9-418A-1256-33CB-E3F5957E744F}"/>
              </a:ext>
            </a:extLst>
          </p:cNvPr>
          <p:cNvSpPr>
            <a:spLocks noGrp="1"/>
          </p:cNvSpPr>
          <p:nvPr>
            <p:ph idx="1"/>
          </p:nvPr>
        </p:nvSpPr>
        <p:spPr>
          <a:xfrm>
            <a:off x="423863" y="1574101"/>
            <a:ext cx="5512006" cy="31111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a:extLst>
              <a:ext uri="{FF2B5EF4-FFF2-40B4-BE49-F238E27FC236}">
                <a16:creationId xmlns:a16="http://schemas.microsoft.com/office/drawing/2014/main" id="{6551E136-A882-D235-3953-C03B6B78C1A1}"/>
              </a:ext>
            </a:extLst>
          </p:cNvPr>
          <p:cNvSpPr>
            <a:spLocks noGrp="1"/>
          </p:cNvSpPr>
          <p:nvPr>
            <p:ph type="ftr" sz="quarter" idx="10"/>
          </p:nvPr>
        </p:nvSpPr>
        <p:spPr>
          <a:xfrm>
            <a:off x="694729" y="4767263"/>
            <a:ext cx="5421600" cy="273844"/>
          </a:xfrm>
        </p:spPr>
        <p:txBody>
          <a:bodyPr/>
          <a:lstStyle/>
          <a:p>
            <a:r>
              <a:rPr lang="de-DE"/>
              <a:t>Rachel Heijne | 2025</a:t>
            </a:r>
            <a:endParaRPr lang="nl-NL"/>
          </a:p>
        </p:txBody>
      </p:sp>
      <p:sp>
        <p:nvSpPr>
          <p:cNvPr id="8" name="Tijdelijke aanduiding voor dianummer 7">
            <a:extLst>
              <a:ext uri="{FF2B5EF4-FFF2-40B4-BE49-F238E27FC236}">
                <a16:creationId xmlns:a16="http://schemas.microsoft.com/office/drawing/2014/main" id="{86E5FF62-597D-43B1-A360-945371D5DBE6}"/>
              </a:ext>
            </a:extLst>
          </p:cNvPr>
          <p:cNvSpPr>
            <a:spLocks noGrp="1"/>
          </p:cNvSpPr>
          <p:nvPr>
            <p:ph type="sldNum" sz="quarter" idx="11"/>
          </p:nvPr>
        </p:nvSpPr>
        <p:spPr/>
        <p:txBody>
          <a:bodyPr/>
          <a:lstStyle/>
          <a:p>
            <a:fld id="{F99DF452-85BE-4179-A980-BD05E43ACB32}" type="slidenum">
              <a:rPr lang="nl-NL" smtClean="0"/>
              <a:pPr/>
              <a:t>‹nr.›</a:t>
            </a:fld>
            <a:r>
              <a:rPr lang="nl-NL"/>
              <a:t> |</a:t>
            </a:r>
          </a:p>
        </p:txBody>
      </p:sp>
      <p:sp>
        <p:nvSpPr>
          <p:cNvPr id="9" name="Tijdelijke aanduiding voor afbeelding 8">
            <a:extLst>
              <a:ext uri="{FF2B5EF4-FFF2-40B4-BE49-F238E27FC236}">
                <a16:creationId xmlns:a16="http://schemas.microsoft.com/office/drawing/2014/main" id="{CB984E51-27FF-D476-C513-3838F0CB1E28}"/>
              </a:ext>
            </a:extLst>
          </p:cNvPr>
          <p:cNvSpPr>
            <a:spLocks noGrp="1"/>
          </p:cNvSpPr>
          <p:nvPr>
            <p:ph type="pic" sz="quarter" idx="12"/>
          </p:nvPr>
        </p:nvSpPr>
        <p:spPr>
          <a:xfrm>
            <a:off x="6236494" y="1640682"/>
            <a:ext cx="2475900" cy="2936081"/>
          </a:xfrm>
          <a:prstGeom prst="roundRect">
            <a:avLst>
              <a:gd name="adj" fmla="val 2240"/>
            </a:avLst>
          </a:prstGeom>
          <a:solidFill>
            <a:schemeClr val="accent4"/>
          </a:solidFill>
        </p:spPr>
        <p:txBody>
          <a:bodyPr/>
          <a:lstStyle/>
          <a:p>
            <a:r>
              <a:rPr lang="nl-NL"/>
              <a:t>Klik op het pictogram als u een afbeelding wilt toevoegen</a:t>
            </a:r>
          </a:p>
        </p:txBody>
      </p:sp>
      <p:cxnSp>
        <p:nvCxnSpPr>
          <p:cNvPr id="10" name="Rechte verbindingslijn 9">
            <a:extLst>
              <a:ext uri="{FF2B5EF4-FFF2-40B4-BE49-F238E27FC236}">
                <a16:creationId xmlns:a16="http://schemas.microsoft.com/office/drawing/2014/main" id="{2175FCC0-F370-C850-6DC6-6159E4DFA151}"/>
              </a:ext>
            </a:extLst>
          </p:cNvPr>
          <p:cNvCxnSpPr>
            <a:cxnSpLocks/>
          </p:cNvCxnSpPr>
          <p:nvPr userDrawn="1"/>
        </p:nvCxnSpPr>
        <p:spPr>
          <a:xfrm>
            <a:off x="442913" y="4762500"/>
            <a:ext cx="826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4" name="Tekstvak 3">
            <a:extLst>
              <a:ext uri="{FF2B5EF4-FFF2-40B4-BE49-F238E27FC236}">
                <a16:creationId xmlns:a16="http://schemas.microsoft.com/office/drawing/2014/main" id="{55B33605-1844-496A-AC16-A3088B0E9510}"/>
              </a:ext>
            </a:extLst>
          </p:cNvPr>
          <p:cNvSpPr txBox="1"/>
          <p:nvPr userDrawn="1"/>
        </p:nvSpPr>
        <p:spPr>
          <a:xfrm>
            <a:off x="-1376127" y="1577381"/>
            <a:ext cx="1350000" cy="2487413"/>
          </a:xfrm>
          <a:prstGeom prst="rect">
            <a:avLst/>
          </a:prstGeom>
          <a:solidFill>
            <a:schemeClr val="bg1"/>
          </a:solidFill>
          <a:ln>
            <a:solidFill>
              <a:schemeClr val="accent2"/>
            </a:solidFill>
          </a:ln>
        </p:spPr>
        <p:txBody>
          <a:bodyPr wrap="square" rtlCol="0">
            <a:noAutofit/>
          </a:bodyPr>
          <a:lstStyle/>
          <a:p>
            <a:r>
              <a:rPr lang="nl-NL" sz="750" b="0">
                <a:latin typeface="+mj-lt"/>
              </a:rPr>
              <a:t>Maak de tekst op</a:t>
            </a:r>
            <a:r>
              <a:rPr lang="nl-NL" sz="750">
                <a:latin typeface="+mn-lt"/>
              </a:rPr>
              <a:t> door het lijstniveau te verhogen of te verlagen:</a:t>
            </a:r>
          </a:p>
          <a:p>
            <a:r>
              <a:rPr lang="nl-NL" sz="750">
                <a:latin typeface="+mn-lt"/>
              </a:rPr>
              <a:t>Plaats de cursor in de tekst en klik op een van de onderstaande knoppen</a:t>
            </a: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r>
              <a:rPr lang="nl-NL" sz="750">
                <a:latin typeface="+mn-lt"/>
              </a:rPr>
              <a:t>(in lint Start, groep Alinea)</a:t>
            </a:r>
          </a:p>
          <a:p>
            <a:endParaRPr lang="nl-NL" sz="750">
              <a:latin typeface="+mn-lt"/>
            </a:endParaRPr>
          </a:p>
          <a:p>
            <a:r>
              <a:rPr lang="nl-NL" sz="750">
                <a:solidFill>
                  <a:schemeClr val="tx1"/>
                </a:solidFill>
                <a:latin typeface="+mn-lt"/>
              </a:rPr>
              <a:t>1 = Standaard</a:t>
            </a:r>
          </a:p>
          <a:p>
            <a:r>
              <a:rPr lang="nl-NL" sz="750">
                <a:solidFill>
                  <a:schemeClr val="tx1"/>
                </a:solidFill>
                <a:latin typeface="+mj-lt"/>
              </a:rPr>
              <a:t>2 = </a:t>
            </a:r>
            <a:r>
              <a:rPr lang="nl-NL" sz="750" b="0">
                <a:solidFill>
                  <a:schemeClr val="tx1"/>
                </a:solidFill>
                <a:latin typeface="+mj-lt"/>
              </a:rPr>
              <a:t>Vet</a:t>
            </a:r>
          </a:p>
          <a:p>
            <a:pPr lvl="0" defTabSz="514350">
              <a:defRPr/>
            </a:pPr>
            <a:r>
              <a:rPr lang="nl-NL" sz="750" b="0">
                <a:solidFill>
                  <a:schemeClr val="tx1"/>
                </a:solidFill>
                <a:latin typeface="+mj-lt"/>
              </a:rPr>
              <a:t>3 = </a:t>
            </a:r>
            <a:r>
              <a:rPr lang="nl-NL" sz="750">
                <a:solidFill>
                  <a:schemeClr val="tx2"/>
                </a:solidFill>
                <a:latin typeface="+mj-lt"/>
                <a:ea typeface="Verdana" panose="020B0604030504040204" pitchFamily="34" charset="0"/>
              </a:rPr>
              <a:t>•</a:t>
            </a:r>
            <a:r>
              <a:rPr lang="nl-NL" sz="750">
                <a:solidFill>
                  <a:schemeClr val="tx1"/>
                </a:solidFill>
                <a:latin typeface="+mj-lt"/>
              </a:rPr>
              <a:t> opsomming vet</a:t>
            </a:r>
          </a:p>
          <a:p>
            <a:pPr lvl="0" defTabSz="514350">
              <a:defRPr/>
            </a:pPr>
            <a:r>
              <a:rPr lang="nl-NL" sz="750" b="0">
                <a:solidFill>
                  <a:schemeClr val="tx1"/>
                </a:solidFill>
                <a:latin typeface="+mn-lt"/>
              </a:rPr>
              <a:t>4 =    Standaard inspring</a:t>
            </a:r>
          </a:p>
          <a:p>
            <a:pPr lvl="0" defTabSz="514350">
              <a:defRPr/>
            </a:pPr>
            <a:r>
              <a:rPr lang="nl-NL" sz="750" b="0">
                <a:solidFill>
                  <a:schemeClr val="tx1"/>
                </a:solidFill>
                <a:latin typeface="+mn-lt"/>
              </a:rPr>
              <a:t>5 = </a:t>
            </a:r>
            <a:r>
              <a:rPr lang="nl-NL" sz="750">
                <a:solidFill>
                  <a:schemeClr val="tx1"/>
                </a:solidFill>
                <a:latin typeface="+mn-lt"/>
                <a:ea typeface="Verdana" panose="020B0604030504040204" pitchFamily="34" charset="0"/>
              </a:rPr>
              <a:t>•</a:t>
            </a:r>
            <a:r>
              <a:rPr lang="nl-NL" sz="750">
                <a:solidFill>
                  <a:schemeClr val="tx1"/>
                </a:solidFill>
                <a:latin typeface="+mn-lt"/>
              </a:rPr>
              <a:t> opsomming 1</a:t>
            </a:r>
          </a:p>
          <a:p>
            <a:pPr marL="0" marR="0" lvl="0" indent="0" algn="l" defTabSz="514350" rtl="0" eaLnBrk="1" fontAlgn="auto" latinLnBrk="0" hangingPunct="1">
              <a:lnSpc>
                <a:spcPct val="100000"/>
              </a:lnSpc>
              <a:spcBef>
                <a:spcPts val="0"/>
              </a:spcBef>
              <a:spcAft>
                <a:spcPts val="0"/>
              </a:spcAft>
              <a:buClrTx/>
              <a:buSzTx/>
              <a:buFontTx/>
              <a:buNone/>
              <a:tabLst/>
              <a:defRPr/>
            </a:pPr>
            <a:r>
              <a:rPr lang="nl-NL" sz="750" b="0">
                <a:solidFill>
                  <a:schemeClr val="tx1"/>
                </a:solidFill>
                <a:latin typeface="+mn-lt"/>
              </a:rPr>
              <a:t>6 =    </a:t>
            </a:r>
            <a:r>
              <a:rPr lang="nl-NL" sz="750">
                <a:solidFill>
                  <a:schemeClr val="tx1"/>
                </a:solidFill>
                <a:latin typeface="+mn-lt"/>
                <a:ea typeface="Verdana" panose="020B0604030504040204" pitchFamily="34" charset="0"/>
              </a:rPr>
              <a:t>•</a:t>
            </a:r>
            <a:r>
              <a:rPr lang="nl-NL" sz="750">
                <a:solidFill>
                  <a:schemeClr val="tx1"/>
                </a:solidFill>
                <a:latin typeface="+mn-lt"/>
              </a:rPr>
              <a:t> opsomming 2</a:t>
            </a:r>
          </a:p>
          <a:p>
            <a:pPr lvl="0" defTabSz="514350">
              <a:defRPr/>
            </a:pPr>
            <a:endParaRPr lang="nl-NL" sz="750">
              <a:solidFill>
                <a:schemeClr val="tx1"/>
              </a:solidFill>
              <a:latin typeface="+mn-lt"/>
            </a:endParaRPr>
          </a:p>
          <a:p>
            <a:pPr lvl="0" defTabSz="514350">
              <a:defRPr/>
            </a:pPr>
            <a:endParaRPr lang="nl-NL" sz="750">
              <a:latin typeface="+mn-lt"/>
            </a:endParaRPr>
          </a:p>
        </p:txBody>
      </p:sp>
      <p:pic>
        <p:nvPicPr>
          <p:cNvPr id="5" name="Afbeelding 4">
            <a:extLst>
              <a:ext uri="{FF2B5EF4-FFF2-40B4-BE49-F238E27FC236}">
                <a16:creationId xmlns:a16="http://schemas.microsoft.com/office/drawing/2014/main" id="{2CA0A9BD-ABA7-F413-9842-AA1D4FD0DDCC}"/>
              </a:ext>
            </a:extLst>
          </p:cNvPr>
          <p:cNvPicPr>
            <a:picLocks noChangeAspect="1"/>
          </p:cNvPicPr>
          <p:nvPr userDrawn="1"/>
        </p:nvPicPr>
        <p:blipFill>
          <a:blip r:embed="rId2"/>
          <a:stretch>
            <a:fillRect/>
          </a:stretch>
        </p:blipFill>
        <p:spPr>
          <a:xfrm>
            <a:off x="-1291158" y="2365334"/>
            <a:ext cx="964406" cy="685800"/>
          </a:xfrm>
          <a:prstGeom prst="rect">
            <a:avLst/>
          </a:prstGeom>
          <a:ln>
            <a:solidFill>
              <a:schemeClr val="tx2"/>
            </a:solidFill>
          </a:ln>
        </p:spPr>
      </p:pic>
    </p:spTree>
    <p:extLst>
      <p:ext uri="{BB962C8B-B14F-4D97-AF65-F5344CB8AC3E}">
        <p14:creationId xmlns:p14="http://schemas.microsoft.com/office/powerpoint/2010/main" val="21939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en object en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A3B89-EE55-C5B3-104F-F186DC89B49A}"/>
              </a:ext>
            </a:extLst>
          </p:cNvPr>
          <p:cNvSpPr>
            <a:spLocks noGrp="1"/>
          </p:cNvSpPr>
          <p:nvPr>
            <p:ph type="title"/>
          </p:nvPr>
        </p:nvSpPr>
        <p:spPr/>
        <p:txBody>
          <a:bodyPr/>
          <a:lstStyle>
            <a:lvl1pPr>
              <a:defRPr u="none"/>
            </a:lvl1pPr>
          </a:lstStyle>
          <a:p>
            <a:r>
              <a:rPr lang="nl-NL"/>
              <a:t>Klik om stijl te bewerken</a:t>
            </a:r>
          </a:p>
        </p:txBody>
      </p:sp>
      <p:sp>
        <p:nvSpPr>
          <p:cNvPr id="3" name="Tijdelijke aanduiding voor inhoud 2">
            <a:extLst>
              <a:ext uri="{FF2B5EF4-FFF2-40B4-BE49-F238E27FC236}">
                <a16:creationId xmlns:a16="http://schemas.microsoft.com/office/drawing/2014/main" id="{99E10AC9-418A-1256-33CB-E3F5957E744F}"/>
              </a:ext>
            </a:extLst>
          </p:cNvPr>
          <p:cNvSpPr>
            <a:spLocks noGrp="1"/>
          </p:cNvSpPr>
          <p:nvPr>
            <p:ph idx="1"/>
          </p:nvPr>
        </p:nvSpPr>
        <p:spPr>
          <a:xfrm>
            <a:off x="423862" y="1574101"/>
            <a:ext cx="4056329" cy="31111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a:extLst>
              <a:ext uri="{FF2B5EF4-FFF2-40B4-BE49-F238E27FC236}">
                <a16:creationId xmlns:a16="http://schemas.microsoft.com/office/drawing/2014/main" id="{6551E136-A882-D235-3953-C03B6B78C1A1}"/>
              </a:ext>
            </a:extLst>
          </p:cNvPr>
          <p:cNvSpPr>
            <a:spLocks noGrp="1"/>
          </p:cNvSpPr>
          <p:nvPr>
            <p:ph type="ftr" sz="quarter" idx="10"/>
          </p:nvPr>
        </p:nvSpPr>
        <p:spPr/>
        <p:txBody>
          <a:bodyPr/>
          <a:lstStyle/>
          <a:p>
            <a:r>
              <a:rPr lang="de-DE"/>
              <a:t>Rachel Heijne | 2025</a:t>
            </a:r>
            <a:endParaRPr lang="nl-NL"/>
          </a:p>
        </p:txBody>
      </p:sp>
      <p:sp>
        <p:nvSpPr>
          <p:cNvPr id="8" name="Tijdelijke aanduiding voor dianummer 7">
            <a:extLst>
              <a:ext uri="{FF2B5EF4-FFF2-40B4-BE49-F238E27FC236}">
                <a16:creationId xmlns:a16="http://schemas.microsoft.com/office/drawing/2014/main" id="{86E5FF62-597D-43B1-A360-945371D5DBE6}"/>
              </a:ext>
            </a:extLst>
          </p:cNvPr>
          <p:cNvSpPr>
            <a:spLocks noGrp="1"/>
          </p:cNvSpPr>
          <p:nvPr>
            <p:ph type="sldNum" sz="quarter" idx="11"/>
          </p:nvPr>
        </p:nvSpPr>
        <p:spPr/>
        <p:txBody>
          <a:bodyPr/>
          <a:lstStyle/>
          <a:p>
            <a:fld id="{F99DF452-85BE-4179-A980-BD05E43ACB32}" type="slidenum">
              <a:rPr lang="nl-NL" smtClean="0"/>
              <a:pPr/>
              <a:t>‹nr.›</a:t>
            </a:fld>
            <a:r>
              <a:rPr lang="nl-NL"/>
              <a:t> |</a:t>
            </a:r>
          </a:p>
        </p:txBody>
      </p:sp>
      <p:sp>
        <p:nvSpPr>
          <p:cNvPr id="9" name="Tijdelijke aanduiding voor afbeelding 8">
            <a:extLst>
              <a:ext uri="{FF2B5EF4-FFF2-40B4-BE49-F238E27FC236}">
                <a16:creationId xmlns:a16="http://schemas.microsoft.com/office/drawing/2014/main" id="{CB984E51-27FF-D476-C513-3838F0CB1E28}"/>
              </a:ext>
            </a:extLst>
          </p:cNvPr>
          <p:cNvSpPr>
            <a:spLocks noGrp="1"/>
          </p:cNvSpPr>
          <p:nvPr>
            <p:ph type="pic" sz="quarter" idx="12"/>
          </p:nvPr>
        </p:nvSpPr>
        <p:spPr>
          <a:xfrm>
            <a:off x="4780817" y="1640682"/>
            <a:ext cx="3931577" cy="2936081"/>
          </a:xfrm>
          <a:prstGeom prst="roundRect">
            <a:avLst>
              <a:gd name="adj" fmla="val 2240"/>
            </a:avLst>
          </a:prstGeom>
          <a:solidFill>
            <a:schemeClr val="accent4"/>
          </a:solidFill>
        </p:spPr>
        <p:txBody>
          <a:bodyPr/>
          <a:lstStyle/>
          <a:p>
            <a:r>
              <a:rPr lang="nl-NL"/>
              <a:t>Klik op het pictogram als u een afbeelding wilt toevoegen</a:t>
            </a:r>
          </a:p>
        </p:txBody>
      </p:sp>
      <p:cxnSp>
        <p:nvCxnSpPr>
          <p:cNvPr id="6" name="Rechte verbindingslijn 5">
            <a:extLst>
              <a:ext uri="{FF2B5EF4-FFF2-40B4-BE49-F238E27FC236}">
                <a16:creationId xmlns:a16="http://schemas.microsoft.com/office/drawing/2014/main" id="{F6E2C6F5-B062-5A59-E84F-F9FCC11E85B6}"/>
              </a:ext>
            </a:extLst>
          </p:cNvPr>
          <p:cNvCxnSpPr>
            <a:cxnSpLocks/>
          </p:cNvCxnSpPr>
          <p:nvPr userDrawn="1"/>
        </p:nvCxnSpPr>
        <p:spPr>
          <a:xfrm>
            <a:off x="442913" y="4762500"/>
            <a:ext cx="826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4" name="Tekstvak 3">
            <a:extLst>
              <a:ext uri="{FF2B5EF4-FFF2-40B4-BE49-F238E27FC236}">
                <a16:creationId xmlns:a16="http://schemas.microsoft.com/office/drawing/2014/main" id="{5868BA2E-2E3F-6F6D-DFA4-F76338F366DE}"/>
              </a:ext>
            </a:extLst>
          </p:cNvPr>
          <p:cNvSpPr txBox="1"/>
          <p:nvPr userDrawn="1"/>
        </p:nvSpPr>
        <p:spPr>
          <a:xfrm>
            <a:off x="-1376127" y="1577381"/>
            <a:ext cx="1350000" cy="2487413"/>
          </a:xfrm>
          <a:prstGeom prst="rect">
            <a:avLst/>
          </a:prstGeom>
          <a:solidFill>
            <a:schemeClr val="bg1"/>
          </a:solidFill>
          <a:ln>
            <a:solidFill>
              <a:schemeClr val="accent2"/>
            </a:solidFill>
          </a:ln>
        </p:spPr>
        <p:txBody>
          <a:bodyPr wrap="square" rtlCol="0">
            <a:noAutofit/>
          </a:bodyPr>
          <a:lstStyle/>
          <a:p>
            <a:r>
              <a:rPr lang="nl-NL" sz="750" b="0">
                <a:latin typeface="+mj-lt"/>
              </a:rPr>
              <a:t>Maak de tekst op</a:t>
            </a:r>
            <a:r>
              <a:rPr lang="nl-NL" sz="750">
                <a:latin typeface="+mn-lt"/>
              </a:rPr>
              <a:t> door het lijstniveau te verhogen of te verlagen:</a:t>
            </a:r>
          </a:p>
          <a:p>
            <a:r>
              <a:rPr lang="nl-NL" sz="750">
                <a:latin typeface="+mn-lt"/>
              </a:rPr>
              <a:t>Plaats de cursor in de tekst en klik op een van de onderstaande knoppen</a:t>
            </a: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r>
              <a:rPr lang="nl-NL" sz="750">
                <a:latin typeface="+mn-lt"/>
              </a:rPr>
              <a:t>(in lint Start, groep Alinea)</a:t>
            </a:r>
          </a:p>
          <a:p>
            <a:endParaRPr lang="nl-NL" sz="750">
              <a:latin typeface="+mn-lt"/>
            </a:endParaRPr>
          </a:p>
          <a:p>
            <a:r>
              <a:rPr lang="nl-NL" sz="750">
                <a:solidFill>
                  <a:schemeClr val="tx1"/>
                </a:solidFill>
                <a:latin typeface="+mn-lt"/>
              </a:rPr>
              <a:t>1 = Standaard</a:t>
            </a:r>
          </a:p>
          <a:p>
            <a:r>
              <a:rPr lang="nl-NL" sz="750">
                <a:solidFill>
                  <a:schemeClr val="tx1"/>
                </a:solidFill>
                <a:latin typeface="+mj-lt"/>
              </a:rPr>
              <a:t>2 = </a:t>
            </a:r>
            <a:r>
              <a:rPr lang="nl-NL" sz="750" b="0">
                <a:solidFill>
                  <a:schemeClr val="tx1"/>
                </a:solidFill>
                <a:latin typeface="+mj-lt"/>
              </a:rPr>
              <a:t>Vet</a:t>
            </a:r>
          </a:p>
          <a:p>
            <a:pPr lvl="0" defTabSz="514350">
              <a:defRPr/>
            </a:pPr>
            <a:r>
              <a:rPr lang="nl-NL" sz="750" b="0">
                <a:solidFill>
                  <a:schemeClr val="tx1"/>
                </a:solidFill>
                <a:latin typeface="+mj-lt"/>
              </a:rPr>
              <a:t>3 = </a:t>
            </a:r>
            <a:r>
              <a:rPr lang="nl-NL" sz="750">
                <a:solidFill>
                  <a:schemeClr val="tx2"/>
                </a:solidFill>
                <a:latin typeface="+mj-lt"/>
                <a:ea typeface="Verdana" panose="020B0604030504040204" pitchFamily="34" charset="0"/>
              </a:rPr>
              <a:t>•</a:t>
            </a:r>
            <a:r>
              <a:rPr lang="nl-NL" sz="750">
                <a:solidFill>
                  <a:schemeClr val="tx1"/>
                </a:solidFill>
                <a:latin typeface="+mj-lt"/>
              </a:rPr>
              <a:t> opsomming vet</a:t>
            </a:r>
          </a:p>
          <a:p>
            <a:pPr lvl="0" defTabSz="514350">
              <a:defRPr/>
            </a:pPr>
            <a:r>
              <a:rPr lang="nl-NL" sz="750" b="0">
                <a:solidFill>
                  <a:schemeClr val="tx1"/>
                </a:solidFill>
                <a:latin typeface="+mn-lt"/>
              </a:rPr>
              <a:t>4 =    Standaard inspring</a:t>
            </a:r>
          </a:p>
          <a:p>
            <a:pPr lvl="0" defTabSz="514350">
              <a:defRPr/>
            </a:pPr>
            <a:r>
              <a:rPr lang="nl-NL" sz="750" b="0">
                <a:solidFill>
                  <a:schemeClr val="tx1"/>
                </a:solidFill>
                <a:latin typeface="+mn-lt"/>
              </a:rPr>
              <a:t>5 = </a:t>
            </a:r>
            <a:r>
              <a:rPr lang="nl-NL" sz="750">
                <a:solidFill>
                  <a:schemeClr val="tx1"/>
                </a:solidFill>
                <a:latin typeface="+mn-lt"/>
                <a:ea typeface="Verdana" panose="020B0604030504040204" pitchFamily="34" charset="0"/>
              </a:rPr>
              <a:t>•</a:t>
            </a:r>
            <a:r>
              <a:rPr lang="nl-NL" sz="750">
                <a:solidFill>
                  <a:schemeClr val="tx1"/>
                </a:solidFill>
                <a:latin typeface="+mn-lt"/>
              </a:rPr>
              <a:t> opsomming 1</a:t>
            </a:r>
          </a:p>
          <a:p>
            <a:pPr marL="0" marR="0" lvl="0" indent="0" algn="l" defTabSz="514350" rtl="0" eaLnBrk="1" fontAlgn="auto" latinLnBrk="0" hangingPunct="1">
              <a:lnSpc>
                <a:spcPct val="100000"/>
              </a:lnSpc>
              <a:spcBef>
                <a:spcPts val="0"/>
              </a:spcBef>
              <a:spcAft>
                <a:spcPts val="0"/>
              </a:spcAft>
              <a:buClrTx/>
              <a:buSzTx/>
              <a:buFontTx/>
              <a:buNone/>
              <a:tabLst/>
              <a:defRPr/>
            </a:pPr>
            <a:r>
              <a:rPr lang="nl-NL" sz="750" b="0">
                <a:solidFill>
                  <a:schemeClr val="tx1"/>
                </a:solidFill>
                <a:latin typeface="+mn-lt"/>
              </a:rPr>
              <a:t>6 =    </a:t>
            </a:r>
            <a:r>
              <a:rPr lang="nl-NL" sz="750">
                <a:solidFill>
                  <a:schemeClr val="tx1"/>
                </a:solidFill>
                <a:latin typeface="+mn-lt"/>
                <a:ea typeface="Verdana" panose="020B0604030504040204" pitchFamily="34" charset="0"/>
              </a:rPr>
              <a:t>•</a:t>
            </a:r>
            <a:r>
              <a:rPr lang="nl-NL" sz="750">
                <a:solidFill>
                  <a:schemeClr val="tx1"/>
                </a:solidFill>
                <a:latin typeface="+mn-lt"/>
              </a:rPr>
              <a:t> opsomming 2</a:t>
            </a:r>
          </a:p>
          <a:p>
            <a:pPr lvl="0" defTabSz="514350">
              <a:defRPr/>
            </a:pPr>
            <a:endParaRPr lang="nl-NL" sz="750">
              <a:solidFill>
                <a:schemeClr val="tx1"/>
              </a:solidFill>
              <a:latin typeface="+mn-lt"/>
            </a:endParaRPr>
          </a:p>
          <a:p>
            <a:pPr lvl="0" defTabSz="514350">
              <a:defRPr/>
            </a:pPr>
            <a:endParaRPr lang="nl-NL" sz="750">
              <a:latin typeface="+mn-lt"/>
            </a:endParaRPr>
          </a:p>
        </p:txBody>
      </p:sp>
      <p:pic>
        <p:nvPicPr>
          <p:cNvPr id="5" name="Afbeelding 4">
            <a:extLst>
              <a:ext uri="{FF2B5EF4-FFF2-40B4-BE49-F238E27FC236}">
                <a16:creationId xmlns:a16="http://schemas.microsoft.com/office/drawing/2014/main" id="{CFDB107B-0DB9-58EB-EFC5-92ADD73554C6}"/>
              </a:ext>
            </a:extLst>
          </p:cNvPr>
          <p:cNvPicPr>
            <a:picLocks noChangeAspect="1"/>
          </p:cNvPicPr>
          <p:nvPr userDrawn="1"/>
        </p:nvPicPr>
        <p:blipFill>
          <a:blip r:embed="rId2"/>
          <a:stretch>
            <a:fillRect/>
          </a:stretch>
        </p:blipFill>
        <p:spPr>
          <a:xfrm>
            <a:off x="-1291158" y="2365334"/>
            <a:ext cx="964406" cy="685800"/>
          </a:xfrm>
          <a:prstGeom prst="rect">
            <a:avLst/>
          </a:prstGeom>
          <a:ln>
            <a:solidFill>
              <a:schemeClr val="tx2"/>
            </a:solidFill>
          </a:ln>
        </p:spPr>
      </p:pic>
    </p:spTree>
    <p:extLst>
      <p:ext uri="{BB962C8B-B14F-4D97-AF65-F5344CB8AC3E}">
        <p14:creationId xmlns:p14="http://schemas.microsoft.com/office/powerpoint/2010/main" val="270746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 en object en smal hoog beeld">
    <p:bg>
      <p:bgPr>
        <a:solidFill>
          <a:schemeClr val="bg2"/>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7459E9-2350-B4F0-9F71-E0BE1630471B}"/>
              </a:ext>
            </a:extLst>
          </p:cNvPr>
          <p:cNvSpPr/>
          <p:nvPr userDrawn="1"/>
        </p:nvSpPr>
        <p:spPr>
          <a:xfrm>
            <a:off x="0" y="0"/>
            <a:ext cx="6227308"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a:extLst>
              <a:ext uri="{FF2B5EF4-FFF2-40B4-BE49-F238E27FC236}">
                <a16:creationId xmlns:a16="http://schemas.microsoft.com/office/drawing/2014/main" id="{794A3B89-EE55-C5B3-104F-F186DC89B49A}"/>
              </a:ext>
            </a:extLst>
          </p:cNvPr>
          <p:cNvSpPr>
            <a:spLocks noGrp="1"/>
          </p:cNvSpPr>
          <p:nvPr>
            <p:ph type="title"/>
          </p:nvPr>
        </p:nvSpPr>
        <p:spPr>
          <a:xfrm>
            <a:off x="423862" y="373227"/>
            <a:ext cx="5468303" cy="900463"/>
          </a:xfrm>
        </p:spPr>
        <p:txBody>
          <a:bodyPr/>
          <a:lstStyle>
            <a:lvl1pPr>
              <a:defRPr u="none"/>
            </a:lvl1pPr>
          </a:lstStyle>
          <a:p>
            <a:r>
              <a:rPr lang="nl-NL"/>
              <a:t>Klik om stijl te bewerken</a:t>
            </a:r>
          </a:p>
        </p:txBody>
      </p:sp>
      <p:sp>
        <p:nvSpPr>
          <p:cNvPr id="3" name="Tijdelijke aanduiding voor inhoud 2">
            <a:extLst>
              <a:ext uri="{FF2B5EF4-FFF2-40B4-BE49-F238E27FC236}">
                <a16:creationId xmlns:a16="http://schemas.microsoft.com/office/drawing/2014/main" id="{99E10AC9-418A-1256-33CB-E3F5957E744F}"/>
              </a:ext>
            </a:extLst>
          </p:cNvPr>
          <p:cNvSpPr>
            <a:spLocks noGrp="1"/>
          </p:cNvSpPr>
          <p:nvPr>
            <p:ph idx="1"/>
          </p:nvPr>
        </p:nvSpPr>
        <p:spPr>
          <a:xfrm>
            <a:off x="423862" y="1574101"/>
            <a:ext cx="5468303" cy="31111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a:extLst>
              <a:ext uri="{FF2B5EF4-FFF2-40B4-BE49-F238E27FC236}">
                <a16:creationId xmlns:a16="http://schemas.microsoft.com/office/drawing/2014/main" id="{6551E136-A882-D235-3953-C03B6B78C1A1}"/>
              </a:ext>
            </a:extLst>
          </p:cNvPr>
          <p:cNvSpPr>
            <a:spLocks noGrp="1"/>
          </p:cNvSpPr>
          <p:nvPr>
            <p:ph type="ftr" sz="quarter" idx="10"/>
          </p:nvPr>
        </p:nvSpPr>
        <p:spPr>
          <a:xfrm>
            <a:off x="694729" y="4767263"/>
            <a:ext cx="5421600" cy="273844"/>
          </a:xfrm>
        </p:spPr>
        <p:txBody>
          <a:bodyPr/>
          <a:lstStyle/>
          <a:p>
            <a:r>
              <a:rPr lang="de-DE"/>
              <a:t>Rachel Heijne | 2025</a:t>
            </a:r>
            <a:endParaRPr lang="nl-NL"/>
          </a:p>
        </p:txBody>
      </p:sp>
      <p:sp>
        <p:nvSpPr>
          <p:cNvPr id="8" name="Tijdelijke aanduiding voor dianummer 7">
            <a:extLst>
              <a:ext uri="{FF2B5EF4-FFF2-40B4-BE49-F238E27FC236}">
                <a16:creationId xmlns:a16="http://schemas.microsoft.com/office/drawing/2014/main" id="{86E5FF62-597D-43B1-A360-945371D5DBE6}"/>
              </a:ext>
            </a:extLst>
          </p:cNvPr>
          <p:cNvSpPr>
            <a:spLocks noGrp="1"/>
          </p:cNvSpPr>
          <p:nvPr>
            <p:ph type="sldNum" sz="quarter" idx="11"/>
          </p:nvPr>
        </p:nvSpPr>
        <p:spPr/>
        <p:txBody>
          <a:bodyPr/>
          <a:lstStyle/>
          <a:p>
            <a:fld id="{F99DF452-85BE-4179-A980-BD05E43ACB32}" type="slidenum">
              <a:rPr lang="nl-NL" smtClean="0"/>
              <a:pPr/>
              <a:t>‹nr.›</a:t>
            </a:fld>
            <a:r>
              <a:rPr lang="nl-NL"/>
              <a:t> |</a:t>
            </a:r>
          </a:p>
        </p:txBody>
      </p:sp>
      <p:cxnSp>
        <p:nvCxnSpPr>
          <p:cNvPr id="10" name="Rechte verbindingslijn 9">
            <a:extLst>
              <a:ext uri="{FF2B5EF4-FFF2-40B4-BE49-F238E27FC236}">
                <a16:creationId xmlns:a16="http://schemas.microsoft.com/office/drawing/2014/main" id="{5C8C1F51-3062-1DAB-1F0B-813B0293591B}"/>
              </a:ext>
            </a:extLst>
          </p:cNvPr>
          <p:cNvCxnSpPr>
            <a:cxnSpLocks/>
          </p:cNvCxnSpPr>
          <p:nvPr userDrawn="1"/>
        </p:nvCxnSpPr>
        <p:spPr>
          <a:xfrm>
            <a:off x="442913" y="4762500"/>
            <a:ext cx="826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4" name="Tekstvak 3">
            <a:extLst>
              <a:ext uri="{FF2B5EF4-FFF2-40B4-BE49-F238E27FC236}">
                <a16:creationId xmlns:a16="http://schemas.microsoft.com/office/drawing/2014/main" id="{6FDF444A-5E95-2303-29B8-26E564D481D2}"/>
              </a:ext>
            </a:extLst>
          </p:cNvPr>
          <p:cNvSpPr txBox="1"/>
          <p:nvPr userDrawn="1"/>
        </p:nvSpPr>
        <p:spPr>
          <a:xfrm>
            <a:off x="-1376127" y="1577381"/>
            <a:ext cx="1350000" cy="2487413"/>
          </a:xfrm>
          <a:prstGeom prst="rect">
            <a:avLst/>
          </a:prstGeom>
          <a:solidFill>
            <a:schemeClr val="bg1"/>
          </a:solidFill>
          <a:ln>
            <a:solidFill>
              <a:schemeClr val="accent2"/>
            </a:solidFill>
          </a:ln>
        </p:spPr>
        <p:txBody>
          <a:bodyPr wrap="square" rtlCol="0">
            <a:noAutofit/>
          </a:bodyPr>
          <a:lstStyle/>
          <a:p>
            <a:r>
              <a:rPr lang="nl-NL" sz="750" b="0">
                <a:latin typeface="+mj-lt"/>
              </a:rPr>
              <a:t>Maak de tekst op</a:t>
            </a:r>
            <a:r>
              <a:rPr lang="nl-NL" sz="750">
                <a:latin typeface="+mn-lt"/>
              </a:rPr>
              <a:t> door het lijstniveau te verhogen of te verlagen:</a:t>
            </a:r>
          </a:p>
          <a:p>
            <a:r>
              <a:rPr lang="nl-NL" sz="750">
                <a:latin typeface="+mn-lt"/>
              </a:rPr>
              <a:t>Plaats de cursor in de tekst en klik op een van de onderstaande knoppen</a:t>
            </a: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endParaRPr lang="nl-NL" sz="750">
              <a:latin typeface="+mn-lt"/>
            </a:endParaRPr>
          </a:p>
          <a:p>
            <a:r>
              <a:rPr lang="nl-NL" sz="750">
                <a:latin typeface="+mn-lt"/>
              </a:rPr>
              <a:t>(in lint Start, groep Alinea)</a:t>
            </a:r>
          </a:p>
          <a:p>
            <a:endParaRPr lang="nl-NL" sz="750">
              <a:latin typeface="+mn-lt"/>
            </a:endParaRPr>
          </a:p>
          <a:p>
            <a:r>
              <a:rPr lang="nl-NL" sz="750">
                <a:solidFill>
                  <a:schemeClr val="tx1"/>
                </a:solidFill>
                <a:latin typeface="+mn-lt"/>
              </a:rPr>
              <a:t>1 = Standaard</a:t>
            </a:r>
          </a:p>
          <a:p>
            <a:r>
              <a:rPr lang="nl-NL" sz="750">
                <a:solidFill>
                  <a:schemeClr val="tx1"/>
                </a:solidFill>
                <a:latin typeface="+mj-lt"/>
              </a:rPr>
              <a:t>2 = </a:t>
            </a:r>
            <a:r>
              <a:rPr lang="nl-NL" sz="750" b="0">
                <a:solidFill>
                  <a:schemeClr val="tx1"/>
                </a:solidFill>
                <a:latin typeface="+mj-lt"/>
              </a:rPr>
              <a:t>Vet</a:t>
            </a:r>
          </a:p>
          <a:p>
            <a:pPr lvl="0" defTabSz="514350">
              <a:defRPr/>
            </a:pPr>
            <a:r>
              <a:rPr lang="nl-NL" sz="750" b="0">
                <a:solidFill>
                  <a:schemeClr val="tx1"/>
                </a:solidFill>
                <a:latin typeface="+mj-lt"/>
              </a:rPr>
              <a:t>3 = </a:t>
            </a:r>
            <a:r>
              <a:rPr lang="nl-NL" sz="750">
                <a:solidFill>
                  <a:schemeClr val="tx2"/>
                </a:solidFill>
                <a:latin typeface="+mj-lt"/>
                <a:ea typeface="Verdana" panose="020B0604030504040204" pitchFamily="34" charset="0"/>
              </a:rPr>
              <a:t>•</a:t>
            </a:r>
            <a:r>
              <a:rPr lang="nl-NL" sz="750">
                <a:solidFill>
                  <a:schemeClr val="tx1"/>
                </a:solidFill>
                <a:latin typeface="+mj-lt"/>
              </a:rPr>
              <a:t> opsomming vet</a:t>
            </a:r>
          </a:p>
          <a:p>
            <a:pPr lvl="0" defTabSz="514350">
              <a:defRPr/>
            </a:pPr>
            <a:r>
              <a:rPr lang="nl-NL" sz="750" b="0">
                <a:solidFill>
                  <a:schemeClr val="tx1"/>
                </a:solidFill>
                <a:latin typeface="+mn-lt"/>
              </a:rPr>
              <a:t>4 =    Standaard inspring</a:t>
            </a:r>
          </a:p>
          <a:p>
            <a:pPr lvl="0" defTabSz="514350">
              <a:defRPr/>
            </a:pPr>
            <a:r>
              <a:rPr lang="nl-NL" sz="750" b="0">
                <a:solidFill>
                  <a:schemeClr val="tx1"/>
                </a:solidFill>
                <a:latin typeface="+mn-lt"/>
              </a:rPr>
              <a:t>5 = </a:t>
            </a:r>
            <a:r>
              <a:rPr lang="nl-NL" sz="750">
                <a:solidFill>
                  <a:schemeClr val="tx1"/>
                </a:solidFill>
                <a:latin typeface="+mn-lt"/>
                <a:ea typeface="Verdana" panose="020B0604030504040204" pitchFamily="34" charset="0"/>
              </a:rPr>
              <a:t>•</a:t>
            </a:r>
            <a:r>
              <a:rPr lang="nl-NL" sz="750">
                <a:solidFill>
                  <a:schemeClr val="tx1"/>
                </a:solidFill>
                <a:latin typeface="+mn-lt"/>
              </a:rPr>
              <a:t> opsomming 1</a:t>
            </a:r>
          </a:p>
          <a:p>
            <a:pPr marL="0" marR="0" lvl="0" indent="0" algn="l" defTabSz="514350" rtl="0" eaLnBrk="1" fontAlgn="auto" latinLnBrk="0" hangingPunct="1">
              <a:lnSpc>
                <a:spcPct val="100000"/>
              </a:lnSpc>
              <a:spcBef>
                <a:spcPts val="0"/>
              </a:spcBef>
              <a:spcAft>
                <a:spcPts val="0"/>
              </a:spcAft>
              <a:buClrTx/>
              <a:buSzTx/>
              <a:buFontTx/>
              <a:buNone/>
              <a:tabLst/>
              <a:defRPr/>
            </a:pPr>
            <a:r>
              <a:rPr lang="nl-NL" sz="750" b="0">
                <a:solidFill>
                  <a:schemeClr val="tx1"/>
                </a:solidFill>
                <a:latin typeface="+mn-lt"/>
              </a:rPr>
              <a:t>6 =    </a:t>
            </a:r>
            <a:r>
              <a:rPr lang="nl-NL" sz="750">
                <a:solidFill>
                  <a:schemeClr val="tx1"/>
                </a:solidFill>
                <a:latin typeface="+mn-lt"/>
                <a:ea typeface="Verdana" panose="020B0604030504040204" pitchFamily="34" charset="0"/>
              </a:rPr>
              <a:t>•</a:t>
            </a:r>
            <a:r>
              <a:rPr lang="nl-NL" sz="750">
                <a:solidFill>
                  <a:schemeClr val="tx1"/>
                </a:solidFill>
                <a:latin typeface="+mn-lt"/>
              </a:rPr>
              <a:t> opsomming 2</a:t>
            </a:r>
          </a:p>
          <a:p>
            <a:pPr lvl="0" defTabSz="514350">
              <a:defRPr/>
            </a:pPr>
            <a:endParaRPr lang="nl-NL" sz="750">
              <a:solidFill>
                <a:schemeClr val="tx1"/>
              </a:solidFill>
              <a:latin typeface="+mn-lt"/>
            </a:endParaRPr>
          </a:p>
          <a:p>
            <a:pPr lvl="0" defTabSz="514350">
              <a:defRPr/>
            </a:pPr>
            <a:endParaRPr lang="nl-NL" sz="750">
              <a:latin typeface="+mn-lt"/>
            </a:endParaRPr>
          </a:p>
        </p:txBody>
      </p:sp>
      <p:pic>
        <p:nvPicPr>
          <p:cNvPr id="5" name="Afbeelding 4">
            <a:extLst>
              <a:ext uri="{FF2B5EF4-FFF2-40B4-BE49-F238E27FC236}">
                <a16:creationId xmlns:a16="http://schemas.microsoft.com/office/drawing/2014/main" id="{5EA04A55-FC92-4927-1888-9C3E94F66122}"/>
              </a:ext>
            </a:extLst>
          </p:cNvPr>
          <p:cNvPicPr>
            <a:picLocks noChangeAspect="1"/>
          </p:cNvPicPr>
          <p:nvPr userDrawn="1"/>
        </p:nvPicPr>
        <p:blipFill>
          <a:blip r:embed="rId2"/>
          <a:stretch>
            <a:fillRect/>
          </a:stretch>
        </p:blipFill>
        <p:spPr>
          <a:xfrm>
            <a:off x="-1291158" y="2365334"/>
            <a:ext cx="964406" cy="685800"/>
          </a:xfrm>
          <a:prstGeom prst="rect">
            <a:avLst/>
          </a:prstGeom>
          <a:ln>
            <a:solidFill>
              <a:schemeClr val="tx2"/>
            </a:solidFill>
          </a:ln>
        </p:spPr>
      </p:pic>
      <p:sp>
        <p:nvSpPr>
          <p:cNvPr id="9" name="Tekstvak 8">
            <a:extLst>
              <a:ext uri="{FF2B5EF4-FFF2-40B4-BE49-F238E27FC236}">
                <a16:creationId xmlns:a16="http://schemas.microsoft.com/office/drawing/2014/main" id="{80F7B7F5-C108-AA1D-951A-AABB0D032DE2}"/>
              </a:ext>
            </a:extLst>
          </p:cNvPr>
          <p:cNvSpPr txBox="1"/>
          <p:nvPr userDrawn="1"/>
        </p:nvSpPr>
        <p:spPr>
          <a:xfrm>
            <a:off x="-1377120" y="1827"/>
            <a:ext cx="1350000" cy="1205467"/>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nl-NL" sz="750" b="0">
                <a:latin typeface="+mj-lt"/>
              </a:rPr>
              <a:t>Voeg een achtergrond afbeelding in:</a:t>
            </a:r>
          </a:p>
          <a:p>
            <a:pPr lvl="0"/>
            <a:r>
              <a:rPr lang="nl-NL" sz="750">
                <a:latin typeface="+mn-lt"/>
              </a:rPr>
              <a:t>Rechter-muis-knop-klik</a:t>
            </a:r>
          </a:p>
          <a:p>
            <a:pPr lvl="0"/>
            <a:r>
              <a:rPr lang="nl-NL" sz="750">
                <a:latin typeface="+mn-lt"/>
              </a:rPr>
              <a:t>Achtergrond opmaken …</a:t>
            </a:r>
          </a:p>
          <a:p>
            <a:pPr lvl="0"/>
            <a:endParaRPr lang="nl-NL" sz="750">
              <a:latin typeface="+mn-lt"/>
            </a:endParaRPr>
          </a:p>
          <a:p>
            <a:pPr lvl="0"/>
            <a:r>
              <a:rPr lang="nl-NL" sz="750">
                <a:latin typeface="+mn-lt"/>
              </a:rPr>
              <a:t>Selecteer Opvulling met afbeelding of bitmappatroon</a:t>
            </a:r>
          </a:p>
          <a:p>
            <a:pPr lvl="0"/>
            <a:endParaRPr lang="nl-NL" sz="750">
              <a:latin typeface="+mn-lt"/>
            </a:endParaRPr>
          </a:p>
          <a:p>
            <a:pPr lvl="0"/>
            <a:r>
              <a:rPr lang="nl-NL" sz="750">
                <a:latin typeface="+mn-lt"/>
              </a:rPr>
              <a:t>Klik [Bestand …]</a:t>
            </a:r>
          </a:p>
        </p:txBody>
      </p:sp>
    </p:spTree>
    <p:extLst>
      <p:ext uri="{BB962C8B-B14F-4D97-AF65-F5344CB8AC3E}">
        <p14:creationId xmlns:p14="http://schemas.microsoft.com/office/powerpoint/2010/main" val="9746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141830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NL"/>
              <a:t>Titelstijl van model bewerken</a:t>
            </a:r>
          </a:p>
        </p:txBody>
      </p:sp>
      <p:sp>
        <p:nvSpPr>
          <p:cNvPr id="3" name="Tijdelijke aanduiding voor inhoud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2074128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8" name="Tijdelijke aanduiding voor voettekst 7"/>
          <p:cNvSpPr>
            <a:spLocks noGrp="1"/>
          </p:cNvSpPr>
          <p:nvPr>
            <p:ph type="ftr" sz="quarter" idx="11"/>
          </p:nvPr>
        </p:nvSpPr>
        <p:spPr>
          <a:xfrm>
            <a:off x="3124200" y="4767263"/>
            <a:ext cx="2895600" cy="273844"/>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115397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NL"/>
              <a:t>Titelstijl van model bewerken</a:t>
            </a:r>
          </a:p>
        </p:txBody>
      </p:sp>
      <p:sp>
        <p:nvSpPr>
          <p:cNvPr id="3" name="Tijdelijke aanduiding voor datum 2"/>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4" name="Tijdelijke aanduiding voor voettekst 3"/>
          <p:cNvSpPr>
            <a:spLocks noGrp="1"/>
          </p:cNvSpPr>
          <p:nvPr>
            <p:ph type="ftr" sz="quarter" idx="11"/>
          </p:nvPr>
        </p:nvSpPr>
        <p:spPr>
          <a:xfrm>
            <a:off x="3124200" y="4767263"/>
            <a:ext cx="2895600" cy="273844"/>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318175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150976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29389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4767263"/>
            <a:ext cx="2133600" cy="273844"/>
          </a:xfrm>
          <a:prstGeom prst="rect">
            <a:avLst/>
          </a:prstGeom>
        </p:spPr>
        <p:txBody>
          <a:bodyPr/>
          <a:lstStyle/>
          <a:p>
            <a:fld id="{E3092C9E-8017-604B-97CF-F07265FC44E5}" type="datetimeFigureOut">
              <a:t>18-3-2025</a:t>
            </a:fld>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3"/>
            <a:ext cx="2133600" cy="273844"/>
          </a:xfrm>
          <a:prstGeom prst="rect">
            <a:avLst/>
          </a:prstGeom>
        </p:spPr>
        <p:txBody>
          <a:bodyPr/>
          <a:lstStyle/>
          <a:p>
            <a:fld id="{8610B8C9-044C-EC4D-AA5A-AC26129A44A6}" type="slidenum">
              <a:t>‹nr.›</a:t>
            </a:fld>
            <a:endParaRPr lang="nl-NL"/>
          </a:p>
        </p:txBody>
      </p:sp>
    </p:spTree>
    <p:extLst>
      <p:ext uri="{BB962C8B-B14F-4D97-AF65-F5344CB8AC3E}">
        <p14:creationId xmlns:p14="http://schemas.microsoft.com/office/powerpoint/2010/main" val="232993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SBCM_M5000_2019_Powerpoint_slide_1_PP_0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02264"/>
            <a:ext cx="9144000" cy="741236"/>
          </a:xfrm>
          <a:prstGeom prst="rect">
            <a:avLst/>
          </a:prstGeom>
        </p:spPr>
      </p:pic>
    </p:spTree>
    <p:extLst>
      <p:ext uri="{BB962C8B-B14F-4D97-AF65-F5344CB8AC3E}">
        <p14:creationId xmlns:p14="http://schemas.microsoft.com/office/powerpoint/2010/main" val="3357939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F196A36-90F3-509F-F69F-31BC287284E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65901B9-4A36-BE87-98B0-0FCFCFBAE5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7B3B88-1FFE-CCE2-C40C-72E6E8A3BA5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354A868-4DFF-46BE-A286-9BE53A09FC05}" type="datetimeFigureOut">
              <a:rPr lang="nl-NL" smtClean="0"/>
              <a:t>18-3-2025</a:t>
            </a:fld>
            <a:endParaRPr lang="nl-NL"/>
          </a:p>
        </p:txBody>
      </p:sp>
      <p:sp>
        <p:nvSpPr>
          <p:cNvPr id="5" name="Tijdelijke aanduiding voor voettekst 4">
            <a:extLst>
              <a:ext uri="{FF2B5EF4-FFF2-40B4-BE49-F238E27FC236}">
                <a16:creationId xmlns:a16="http://schemas.microsoft.com/office/drawing/2014/main" id="{923D5AB2-7845-3A33-E277-B9907AA09BB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1B93587-0014-2A0E-687B-B19975FF586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F546D022-5F71-4177-90E0-8FBF25DA6F3F}" type="slidenum">
              <a:rPr lang="nl-NL" smtClean="0"/>
              <a:t>‹nr.›</a:t>
            </a:fld>
            <a:endParaRPr lang="nl-NL"/>
          </a:p>
        </p:txBody>
      </p:sp>
    </p:spTree>
    <p:extLst>
      <p:ext uri="{BB962C8B-B14F-4D97-AF65-F5344CB8AC3E}">
        <p14:creationId xmlns:p14="http://schemas.microsoft.com/office/powerpoint/2010/main" val="1165592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mailto:r.heijne@kringloopnederland.nl"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hyperlink" Target="https://www.utwente.nl/nl/bms/gas-erop/LCopzetten/" TargetMode="External"/><Relationship Id="rId3" Type="http://schemas.openxmlformats.org/officeDocument/2006/relationships/image" Target="../media/image6.PNG"/><Relationship Id="rId7" Type="http://schemas.openxmlformats.org/officeDocument/2006/relationships/hyperlink" Target="https://digitransformation.net/nl/homenl/"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inclusievetechnologie.nl/kit/programmas/technohub-inclusie-en-technologie/" TargetMode="External"/><Relationship Id="rId5" Type="http://schemas.openxmlformats.org/officeDocument/2006/relationships/hyperlink" Target="https://www.saxion.nl/opleidingen/deeltijd/cursus/l/leercultuurscan" TargetMode="External"/><Relationship Id="rId4" Type="http://schemas.openxmlformats.org/officeDocument/2006/relationships/hyperlink" Target="https://www.windesheim.nl/onderzoek/lectoraten/leven-lang-ontwikkelen/leercultuurscan?uc=1" TargetMode="External"/><Relationship Id="rId9" Type="http://schemas.openxmlformats.org/officeDocument/2006/relationships/hyperlink" Target="https://www.utwente.nl/nl/bms/gas-ero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8098"/>
            <a:ext cx="9144000" cy="2485402"/>
          </a:xfrm>
          <a:prstGeom prst="rect">
            <a:avLst/>
          </a:prstGeom>
        </p:spPr>
      </p:pic>
      <p:sp>
        <p:nvSpPr>
          <p:cNvPr id="6" name="Tekstvak 5"/>
          <p:cNvSpPr txBox="1"/>
          <p:nvPr/>
        </p:nvSpPr>
        <p:spPr>
          <a:xfrm>
            <a:off x="2146300" y="914400"/>
            <a:ext cx="8013700" cy="1446550"/>
          </a:xfrm>
          <a:prstGeom prst="rect">
            <a:avLst/>
          </a:prstGeom>
          <a:noFill/>
        </p:spPr>
        <p:txBody>
          <a:bodyPr wrap="square" rtlCol="0">
            <a:spAutoFit/>
          </a:bodyPr>
          <a:lstStyle/>
          <a:p>
            <a:r>
              <a:rPr lang="nl-NL" sz="8800" b="1" dirty="0" smtClean="0">
                <a:solidFill>
                  <a:srgbClr val="6E2381"/>
                </a:solidFill>
              </a:rPr>
              <a:t>WELKOM</a:t>
            </a:r>
            <a:r>
              <a:rPr lang="nl-NL" b="1" dirty="0" smtClean="0">
                <a:solidFill>
                  <a:srgbClr val="6E2381"/>
                </a:solidFill>
              </a:rPr>
              <a:t>  </a:t>
            </a:r>
            <a:endParaRPr lang="nl-NL" b="1" dirty="0">
              <a:solidFill>
                <a:srgbClr val="6E2381"/>
              </a:solidFill>
            </a:endParaRPr>
          </a:p>
        </p:txBody>
      </p:sp>
    </p:spTree>
    <p:extLst>
      <p:ext uri="{BB962C8B-B14F-4D97-AF65-F5344CB8AC3E}">
        <p14:creationId xmlns:p14="http://schemas.microsoft.com/office/powerpoint/2010/main" val="2699889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FFCF9-9F2C-46E7-0CBE-C0FAC423F3F0}"/>
              </a:ext>
            </a:extLst>
          </p:cNvPr>
          <p:cNvSpPr>
            <a:spLocks noGrp="1"/>
          </p:cNvSpPr>
          <p:nvPr>
            <p:ph type="title"/>
          </p:nvPr>
        </p:nvSpPr>
        <p:spPr/>
        <p:txBody>
          <a:bodyPr>
            <a:normAutofit fontScale="90000"/>
          </a:bodyPr>
          <a:lstStyle/>
          <a:p>
            <a:r>
              <a:rPr lang="nl-NL">
                <a:uFill>
                  <a:solidFill>
                    <a:srgbClr val="00FF64"/>
                  </a:solidFill>
                </a:uFill>
              </a:rPr>
              <a:t>Welke activiteiten dragen bij aan de circulaire economie?</a:t>
            </a:r>
            <a:endParaRPr lang="nl-NL"/>
          </a:p>
        </p:txBody>
      </p:sp>
      <p:sp>
        <p:nvSpPr>
          <p:cNvPr id="4" name="Tijdelijke aanduiding voor voettekst 3">
            <a:extLst>
              <a:ext uri="{FF2B5EF4-FFF2-40B4-BE49-F238E27FC236}">
                <a16:creationId xmlns:a16="http://schemas.microsoft.com/office/drawing/2014/main" id="{5EEA4F53-AAC0-9E83-84CB-00B5B495D36F}"/>
              </a:ext>
            </a:extLst>
          </p:cNvPr>
          <p:cNvSpPr>
            <a:spLocks noGrp="1"/>
          </p:cNvSpPr>
          <p:nvPr>
            <p:ph type="ftr" sz="quarter" idx="10"/>
          </p:nvPr>
        </p:nvSpPr>
        <p:spPr/>
        <p:txBody>
          <a:bodyPr/>
          <a:lstStyle/>
          <a:p>
            <a:pPr defTabSz="685800"/>
            <a:r>
              <a:rPr lang="de-DE">
                <a:solidFill>
                  <a:prstClr val="black">
                    <a:tint val="82000"/>
                  </a:prstClr>
                </a:solidFill>
                <a:latin typeface="Aptos" panose="02110004020202020204"/>
              </a:rPr>
              <a:t>Rachel Heijne | 2025</a:t>
            </a:r>
            <a:endParaRPr lang="nl-NL">
              <a:solidFill>
                <a:prstClr val="black">
                  <a:tint val="82000"/>
                </a:prstClr>
              </a:solidFill>
              <a:latin typeface="Aptos" panose="02110004020202020204"/>
            </a:endParaRPr>
          </a:p>
        </p:txBody>
      </p:sp>
      <p:sp>
        <p:nvSpPr>
          <p:cNvPr id="8" name="Tijdelijke aanduiding voor inhoud 2">
            <a:extLst>
              <a:ext uri="{FF2B5EF4-FFF2-40B4-BE49-F238E27FC236}">
                <a16:creationId xmlns:a16="http://schemas.microsoft.com/office/drawing/2014/main" id="{583A67FE-D5F0-A7A5-8E9D-30A5ABC9F9D0}"/>
              </a:ext>
            </a:extLst>
          </p:cNvPr>
          <p:cNvSpPr>
            <a:spLocks noGrp="1"/>
          </p:cNvSpPr>
          <p:nvPr>
            <p:ph idx="1"/>
          </p:nvPr>
        </p:nvSpPr>
        <p:spPr>
          <a:xfrm>
            <a:off x="423862" y="1574101"/>
            <a:ext cx="5468303" cy="3111131"/>
          </a:xfrm>
        </p:spPr>
        <p:txBody>
          <a:bodyPr>
            <a:normAutofit lnSpcReduction="10000"/>
          </a:bodyPr>
          <a:lstStyle/>
          <a:p>
            <a:pPr lvl="2"/>
            <a:r>
              <a:rPr lang="nl-NL"/>
              <a:t>In de winkels;</a:t>
            </a:r>
          </a:p>
          <a:p>
            <a:pPr lvl="5"/>
            <a:r>
              <a:rPr lang="nl-NL"/>
              <a:t>Direct hoogwaardig hergebruik.</a:t>
            </a:r>
          </a:p>
          <a:p>
            <a:pPr lvl="2"/>
            <a:endParaRPr lang="nl-NL"/>
          </a:p>
          <a:p>
            <a:pPr lvl="2"/>
            <a:r>
              <a:rPr lang="nl-NL"/>
              <a:t>Reparatie en </a:t>
            </a:r>
            <a:r>
              <a:rPr lang="nl-NL" err="1"/>
              <a:t>upcycling</a:t>
            </a:r>
            <a:r>
              <a:rPr lang="nl-NL"/>
              <a:t> activiteiten in de:</a:t>
            </a:r>
          </a:p>
          <a:p>
            <a:pPr lvl="5" indent="-133589"/>
            <a:r>
              <a:rPr lang="nl-NL"/>
              <a:t>Houtwerkplaatsen;</a:t>
            </a:r>
          </a:p>
          <a:p>
            <a:pPr lvl="5" indent="-133589"/>
            <a:r>
              <a:rPr lang="nl-NL"/>
              <a:t>Fietswerkplaatsen;</a:t>
            </a:r>
          </a:p>
          <a:p>
            <a:pPr lvl="5" indent="-133589"/>
            <a:r>
              <a:rPr lang="nl-NL"/>
              <a:t>Naaiateliers;</a:t>
            </a:r>
          </a:p>
          <a:p>
            <a:pPr lvl="5" indent="-133589"/>
            <a:r>
              <a:rPr lang="nl-NL"/>
              <a:t>Reparatiecafés;</a:t>
            </a:r>
          </a:p>
          <a:p>
            <a:pPr marL="136684" lvl="5" indent="0">
              <a:buNone/>
            </a:pPr>
            <a:endParaRPr lang="nl-NL"/>
          </a:p>
          <a:p>
            <a:pPr marL="136684" lvl="5" indent="0">
              <a:buNone/>
            </a:pPr>
            <a:r>
              <a:rPr lang="nl-NL"/>
              <a:t>Ook steeds meer</a:t>
            </a:r>
          </a:p>
          <a:p>
            <a:pPr lvl="5" indent="-133589"/>
            <a:r>
              <a:rPr lang="nl-NL"/>
              <a:t>Textielsorteercentra;</a:t>
            </a:r>
          </a:p>
          <a:p>
            <a:pPr lvl="5" indent="-133589"/>
            <a:r>
              <a:rPr lang="nl-NL"/>
              <a:t>Bouwkringlopen. </a:t>
            </a:r>
          </a:p>
          <a:p>
            <a:endParaRPr lang="nl-NL"/>
          </a:p>
          <a:p>
            <a:endParaRPr lang="nl-NL"/>
          </a:p>
        </p:txBody>
      </p:sp>
      <p:pic>
        <p:nvPicPr>
          <p:cNvPr id="3" name="Afbeelding 2">
            <a:extLst>
              <a:ext uri="{FF2B5EF4-FFF2-40B4-BE49-F238E27FC236}">
                <a16:creationId xmlns:a16="http://schemas.microsoft.com/office/drawing/2014/main" id="{4BCA2DD0-B9E9-713A-AA91-623742FDE5AD}"/>
              </a:ext>
            </a:extLst>
          </p:cNvPr>
          <p:cNvPicPr>
            <a:picLocks noChangeAspect="1"/>
          </p:cNvPicPr>
          <p:nvPr/>
        </p:nvPicPr>
        <p:blipFill>
          <a:blip r:embed="rId3"/>
          <a:stretch>
            <a:fillRect/>
          </a:stretch>
        </p:blipFill>
        <p:spPr>
          <a:xfrm>
            <a:off x="-148411" y="0"/>
            <a:ext cx="9292411" cy="5226758"/>
          </a:xfrm>
          <a:prstGeom prst="rect">
            <a:avLst/>
          </a:prstGeom>
        </p:spPr>
      </p:pic>
      <p:pic>
        <p:nvPicPr>
          <p:cNvPr id="7" name="Afbeelding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652689"/>
            <a:ext cx="2556191" cy="704284"/>
          </a:xfrm>
          <a:prstGeom prst="rect">
            <a:avLst/>
          </a:prstGeom>
        </p:spPr>
      </p:pic>
    </p:spTree>
    <p:extLst>
      <p:ext uri="{BB962C8B-B14F-4D97-AF65-F5344CB8AC3E}">
        <p14:creationId xmlns:p14="http://schemas.microsoft.com/office/powerpoint/2010/main" val="425568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BEA3F2-F9ED-0500-8E8C-EB6DB041E6BB}"/>
              </a:ext>
            </a:extLst>
          </p:cNvPr>
          <p:cNvSpPr>
            <a:spLocks noGrp="1"/>
          </p:cNvSpPr>
          <p:nvPr>
            <p:ph type="ctrTitle"/>
          </p:nvPr>
        </p:nvSpPr>
        <p:spPr/>
        <p:txBody>
          <a:bodyPr>
            <a:normAutofit fontScale="90000"/>
          </a:bodyPr>
          <a:lstStyle/>
          <a:p>
            <a:r>
              <a:rPr lang="nl-NL" dirty="0"/>
              <a:t>Video</a:t>
            </a:r>
          </a:p>
        </p:txBody>
      </p:sp>
      <p:sp>
        <p:nvSpPr>
          <p:cNvPr id="3" name="Ondertitel 2">
            <a:extLst>
              <a:ext uri="{FF2B5EF4-FFF2-40B4-BE49-F238E27FC236}">
                <a16:creationId xmlns:a16="http://schemas.microsoft.com/office/drawing/2014/main" id="{9CB6EA21-BACD-6CCC-61D7-19161239E37F}"/>
              </a:ext>
            </a:extLst>
          </p:cNvPr>
          <p:cNvSpPr>
            <a:spLocks noGrp="1"/>
          </p:cNvSpPr>
          <p:nvPr>
            <p:ph type="subTitle" idx="1"/>
          </p:nvPr>
        </p:nvSpPr>
        <p:spPr/>
        <p:txBody>
          <a:bodyPr/>
          <a:lstStyle/>
          <a:p>
            <a:r>
              <a:rPr lang="nl-NL" dirty="0"/>
              <a:t>De mensen achter</a:t>
            </a:r>
          </a:p>
          <a:p>
            <a:r>
              <a:rPr lang="nl-NL" dirty="0"/>
              <a:t>de kringloop</a:t>
            </a:r>
          </a:p>
        </p:txBody>
      </p:sp>
      <p:pic>
        <p:nvPicPr>
          <p:cNvPr id="6" name="Afbeelding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spTree>
    <p:extLst>
      <p:ext uri="{BB962C8B-B14F-4D97-AF65-F5344CB8AC3E}">
        <p14:creationId xmlns:p14="http://schemas.microsoft.com/office/powerpoint/2010/main" val="44942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015E-C036-5518-9788-4907B2BA36D5}"/>
              </a:ext>
            </a:extLst>
          </p:cNvPr>
          <p:cNvSpPr>
            <a:spLocks noGrp="1"/>
          </p:cNvSpPr>
          <p:nvPr>
            <p:ph type="ctrTitle"/>
          </p:nvPr>
        </p:nvSpPr>
        <p:spPr>
          <a:xfrm>
            <a:off x="2096888" y="2037938"/>
            <a:ext cx="4972049" cy="451897"/>
          </a:xfrm>
        </p:spPr>
        <p:txBody>
          <a:bodyPr>
            <a:normAutofit fontScale="90000"/>
          </a:bodyPr>
          <a:lstStyle/>
          <a:p>
            <a:r>
              <a:rPr lang="nl-NL" dirty="0"/>
              <a:t>Academie</a:t>
            </a:r>
          </a:p>
        </p:txBody>
      </p:sp>
      <p:sp>
        <p:nvSpPr>
          <p:cNvPr id="3" name="Ondertitel 2">
            <a:extLst>
              <a:ext uri="{FF2B5EF4-FFF2-40B4-BE49-F238E27FC236}">
                <a16:creationId xmlns:a16="http://schemas.microsoft.com/office/drawing/2014/main" id="{F48474FD-D89D-8776-E4A9-7FB4402AFAF7}"/>
              </a:ext>
            </a:extLst>
          </p:cNvPr>
          <p:cNvSpPr>
            <a:spLocks noGrp="1"/>
          </p:cNvSpPr>
          <p:nvPr>
            <p:ph type="subTitle" idx="1"/>
          </p:nvPr>
        </p:nvSpPr>
        <p:spPr>
          <a:xfrm>
            <a:off x="2096888" y="2510612"/>
            <a:ext cx="4972049" cy="2119745"/>
          </a:xfrm>
        </p:spPr>
        <p:txBody>
          <a:bodyPr/>
          <a:lstStyle/>
          <a:p>
            <a:r>
              <a:rPr lang="nl-NL" dirty="0"/>
              <a:t>Kringloop Nederland</a:t>
            </a:r>
          </a:p>
        </p:txBody>
      </p:sp>
      <p:sp>
        <p:nvSpPr>
          <p:cNvPr id="4" name="Tijdelijke aanduiding voor inhoud 3">
            <a:extLst>
              <a:ext uri="{FF2B5EF4-FFF2-40B4-BE49-F238E27FC236}">
                <a16:creationId xmlns:a16="http://schemas.microsoft.com/office/drawing/2014/main" id="{683D96FF-18AD-85AA-DE9B-84BA09B65EF9}"/>
              </a:ext>
            </a:extLst>
          </p:cNvPr>
          <p:cNvSpPr>
            <a:spLocks noGrp="1"/>
          </p:cNvSpPr>
          <p:nvPr>
            <p:ph idx="10"/>
          </p:nvPr>
        </p:nvSpPr>
        <p:spPr/>
        <p:txBody>
          <a:bodyPr/>
          <a:lstStyle/>
          <a:p>
            <a:r>
              <a:rPr lang="nl-NL"/>
              <a:t>2025</a:t>
            </a:r>
          </a:p>
        </p:txBody>
      </p:sp>
      <p:pic>
        <p:nvPicPr>
          <p:cNvPr id="1036" name="Picture 12" descr="Rabo Foundation | LinkedIn">
            <a:extLst>
              <a:ext uri="{FF2B5EF4-FFF2-40B4-BE49-F238E27FC236}">
                <a16:creationId xmlns:a16="http://schemas.microsoft.com/office/drawing/2014/main" id="{664CE6F4-C023-3AB6-79EC-B6938C5D2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573" y="3084127"/>
            <a:ext cx="889554" cy="88955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C76B438-6DAE-3B9B-5E36-FA422E85C330}"/>
              </a:ext>
            </a:extLst>
          </p:cNvPr>
          <p:cNvSpPr txBox="1"/>
          <p:nvPr/>
        </p:nvSpPr>
        <p:spPr>
          <a:xfrm>
            <a:off x="2412012" y="4073631"/>
            <a:ext cx="4570857" cy="507831"/>
          </a:xfrm>
          <a:prstGeom prst="rect">
            <a:avLst/>
          </a:prstGeom>
          <a:noFill/>
        </p:spPr>
        <p:txBody>
          <a:bodyPr wrap="square">
            <a:spAutoFit/>
          </a:bodyPr>
          <a:lstStyle/>
          <a:p>
            <a:pPr algn="ctr" defTabSz="685800"/>
            <a:r>
              <a:rPr lang="nl-NL" sz="1350" dirty="0">
                <a:solidFill>
                  <a:srgbClr val="FFFFFF"/>
                </a:solidFill>
                <a:latin typeface="Branding Semilight" panose="00000500000000000000" pitchFamily="50" charset="0"/>
              </a:rPr>
              <a:t>Academie Kringloop Nederland wordt mede mogelijk gemaakt door:</a:t>
            </a:r>
            <a:endParaRPr lang="nl-NL" sz="1350" dirty="0">
              <a:solidFill>
                <a:prstClr val="black"/>
              </a:solidFill>
              <a:latin typeface="Aptos" panose="02110004020202020204"/>
            </a:endParaRPr>
          </a:p>
        </p:txBody>
      </p:sp>
      <p:pic>
        <p:nvPicPr>
          <p:cNvPr id="1044" name="Picture 20" descr="Partnernieuws Stichting DOEN - Duurzaam Ondernemen">
            <a:extLst>
              <a:ext uri="{FF2B5EF4-FFF2-40B4-BE49-F238E27FC236}">
                <a16:creationId xmlns:a16="http://schemas.microsoft.com/office/drawing/2014/main" id="{DB6243B8-1C8B-74AF-A91E-2D157D707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025" y="3090618"/>
            <a:ext cx="889553" cy="90958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F86BCE08-557F-4F36-7BA2-BA424ACF97C6}"/>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7993" y="4048128"/>
            <a:ext cx="1628775" cy="350639"/>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2362" y="4583768"/>
            <a:ext cx="1926695" cy="523689"/>
          </a:xfrm>
          <a:prstGeom prst="rect">
            <a:avLst/>
          </a:prstGeom>
        </p:spPr>
      </p:pic>
    </p:spTree>
    <p:extLst>
      <p:ext uri="{BB962C8B-B14F-4D97-AF65-F5344CB8AC3E}">
        <p14:creationId xmlns:p14="http://schemas.microsoft.com/office/powerpoint/2010/main" val="308318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2CD5B-82DA-81E0-9019-16B6E9E49665}"/>
              </a:ext>
            </a:extLst>
          </p:cNvPr>
          <p:cNvSpPr>
            <a:spLocks noGrp="1"/>
          </p:cNvSpPr>
          <p:nvPr>
            <p:ph type="title"/>
          </p:nvPr>
        </p:nvSpPr>
        <p:spPr/>
        <p:txBody>
          <a:bodyPr>
            <a:normAutofit/>
          </a:bodyPr>
          <a:lstStyle/>
          <a:p>
            <a:r>
              <a:rPr lang="nl-NL" dirty="0">
                <a:solidFill>
                  <a:srgbClr val="2D2D7F"/>
                </a:solidFill>
                <a:latin typeface="Arial" panose="020B0604020202020204" pitchFamily="34" charset="0"/>
                <a:cs typeface="Arial" panose="020B0604020202020204" pitchFamily="34" charset="0"/>
              </a:rPr>
              <a:t>Doel Academie Kringloop Nederland</a:t>
            </a:r>
          </a:p>
        </p:txBody>
      </p:sp>
      <p:sp>
        <p:nvSpPr>
          <p:cNvPr id="3" name="Tijdelijke aanduiding voor inhoud 2">
            <a:extLst>
              <a:ext uri="{FF2B5EF4-FFF2-40B4-BE49-F238E27FC236}">
                <a16:creationId xmlns:a16="http://schemas.microsoft.com/office/drawing/2014/main" id="{D22AB1D3-84B2-EFE6-DBA4-75F19218A6CE}"/>
              </a:ext>
            </a:extLst>
          </p:cNvPr>
          <p:cNvSpPr>
            <a:spLocks noGrp="1"/>
          </p:cNvSpPr>
          <p:nvPr>
            <p:ph idx="1"/>
          </p:nvPr>
        </p:nvSpPr>
        <p:spPr/>
        <p:txBody>
          <a:bodyPr>
            <a:normAutofit/>
          </a:bodyPr>
          <a:lstStyle/>
          <a:p>
            <a:pPr marL="133350" lvl="2" indent="-133350">
              <a:lnSpc>
                <a:spcPct val="130000"/>
              </a:lnSpc>
              <a:spcBef>
                <a:spcPts val="0"/>
              </a:spcBef>
              <a:buClr>
                <a:srgbClr val="00FF64"/>
              </a:buClr>
              <a:defRPr/>
            </a:pPr>
            <a:r>
              <a:rPr lang="nl-NL" sz="1350" dirty="0">
                <a:solidFill>
                  <a:srgbClr val="2D2D7F"/>
                </a:solidFill>
                <a:latin typeface="Arial" panose="020B0604020202020204" pitchFamily="34" charset="0"/>
                <a:cs typeface="Arial" panose="020B0604020202020204" pitchFamily="34" charset="0"/>
              </a:rPr>
              <a:t>Professionalisering van de branche</a:t>
            </a:r>
            <a:r>
              <a:rPr lang="nl-NL" sz="1350" dirty="0" smtClean="0">
                <a:solidFill>
                  <a:srgbClr val="2D2D7F"/>
                </a:solidFill>
                <a:latin typeface="Arial" panose="020B0604020202020204" pitchFamily="34" charset="0"/>
                <a:cs typeface="Arial" panose="020B0604020202020204" pitchFamily="34" charset="0"/>
              </a:rPr>
              <a:t>​</a:t>
            </a:r>
            <a:endParaRPr lang="nl-NL" sz="1350" dirty="0">
              <a:solidFill>
                <a:srgbClr val="2D2D7F"/>
              </a:solidFill>
              <a:latin typeface="Arial" panose="020B0604020202020204" pitchFamily="34" charset="0"/>
              <a:cs typeface="Arial" panose="020B0604020202020204" pitchFamily="34" charset="0"/>
            </a:endParaRPr>
          </a:p>
          <a:p>
            <a:pPr marL="0" lvl="2" indent="0">
              <a:buNone/>
            </a:pPr>
            <a:endParaRPr lang="nl-NL" dirty="0">
              <a:latin typeface="Arial" panose="020B0604020202020204" pitchFamily="34" charset="0"/>
              <a:cs typeface="Arial" panose="020B0604020202020204" pitchFamily="34" charset="0"/>
            </a:endParaRPr>
          </a:p>
          <a:p>
            <a:pPr marL="133350" lvl="2" indent="-133350">
              <a:lnSpc>
                <a:spcPct val="120000"/>
              </a:lnSpc>
              <a:spcBef>
                <a:spcPts val="0"/>
              </a:spcBef>
              <a:buClr>
                <a:srgbClr val="00FF64"/>
              </a:buClr>
              <a:defRPr/>
            </a:pPr>
            <a:r>
              <a:rPr lang="nl-NL" sz="1350" dirty="0">
                <a:solidFill>
                  <a:srgbClr val="2D2D7F"/>
                </a:solidFill>
                <a:latin typeface="Arial" panose="020B0604020202020204" pitchFamily="34" charset="0"/>
                <a:cs typeface="Arial" panose="020B0604020202020204" pitchFamily="34" charset="0"/>
              </a:rPr>
              <a:t>Delen van kennis en ervaring binnen en buiten de </a:t>
            </a:r>
            <a:r>
              <a:rPr lang="nl-NL" sz="1350" dirty="0" smtClean="0">
                <a:solidFill>
                  <a:srgbClr val="2D2D7F"/>
                </a:solidFill>
                <a:latin typeface="Arial" panose="020B0604020202020204" pitchFamily="34" charset="0"/>
                <a:cs typeface="Arial" panose="020B0604020202020204" pitchFamily="34" charset="0"/>
              </a:rPr>
              <a:t>branche</a:t>
            </a:r>
            <a:endParaRPr lang="nl-NL" dirty="0">
              <a:latin typeface="Arial" panose="020B0604020202020204" pitchFamily="34" charset="0"/>
              <a:cs typeface="Arial" panose="020B0604020202020204" pitchFamily="34" charset="0"/>
            </a:endParaRPr>
          </a:p>
          <a:p>
            <a:pPr lvl="2"/>
            <a:endParaRPr lang="nl-NL" dirty="0">
              <a:latin typeface="Arial" panose="020B0604020202020204" pitchFamily="34" charset="0"/>
              <a:cs typeface="Arial" panose="020B0604020202020204" pitchFamily="34" charset="0"/>
            </a:endParaRPr>
          </a:p>
          <a:p>
            <a:pPr marL="133350" lvl="2" indent="-133350">
              <a:lnSpc>
                <a:spcPct val="140000"/>
              </a:lnSpc>
              <a:spcBef>
                <a:spcPts val="0"/>
              </a:spcBef>
              <a:buClr>
                <a:srgbClr val="00FF64"/>
              </a:buClr>
              <a:defRPr/>
            </a:pPr>
            <a:r>
              <a:rPr lang="nl-NL" sz="1350" dirty="0">
                <a:solidFill>
                  <a:srgbClr val="2D2D7F"/>
                </a:solidFill>
                <a:latin typeface="Arial" panose="020B0604020202020204" pitchFamily="34" charset="0"/>
                <a:cs typeface="Arial" panose="020B0604020202020204" pitchFamily="34" charset="0"/>
              </a:rPr>
              <a:t>Erkenning ontwikkeling van alle medewerkers</a:t>
            </a:r>
            <a:r>
              <a:rPr lang="nl-NL" sz="1350" dirty="0" smtClean="0">
                <a:solidFill>
                  <a:srgbClr val="2D2D7F"/>
                </a:solidFill>
                <a:latin typeface="Arial" panose="020B0604020202020204" pitchFamily="34" charset="0"/>
                <a:cs typeface="Arial" panose="020B0604020202020204" pitchFamily="34" charset="0"/>
              </a:rPr>
              <a:t>​</a:t>
            </a:r>
            <a:endParaRPr lang="nl-NL" sz="1350" dirty="0">
              <a:solidFill>
                <a:srgbClr val="2D2D7F"/>
              </a:solidFill>
              <a:latin typeface="Arial" panose="020B0604020202020204" pitchFamily="34" charset="0"/>
              <a:cs typeface="Arial" panose="020B0604020202020204" pitchFamily="34" charset="0"/>
            </a:endParaRPr>
          </a:p>
          <a:p>
            <a:pPr marL="133350" lvl="2" indent="-133350">
              <a:lnSpc>
                <a:spcPct val="140000"/>
              </a:lnSpc>
              <a:spcBef>
                <a:spcPts val="0"/>
              </a:spcBef>
              <a:buClr>
                <a:srgbClr val="00FF64"/>
              </a:buClr>
              <a:defRPr/>
            </a:pPr>
            <a:endParaRPr lang="nl-NL" sz="1350" dirty="0">
              <a:solidFill>
                <a:srgbClr val="2D2D7F"/>
              </a:solidFill>
              <a:latin typeface="Arial" panose="020B0604020202020204" pitchFamily="34" charset="0"/>
              <a:cs typeface="Arial" panose="020B0604020202020204" pitchFamily="34" charset="0"/>
            </a:endParaRPr>
          </a:p>
          <a:p>
            <a:pPr marL="133350" lvl="2" indent="-133350">
              <a:lnSpc>
                <a:spcPct val="140000"/>
              </a:lnSpc>
              <a:spcBef>
                <a:spcPts val="0"/>
              </a:spcBef>
              <a:buClr>
                <a:srgbClr val="00FF64"/>
              </a:buClr>
              <a:defRPr/>
            </a:pPr>
            <a:r>
              <a:rPr lang="nl-NL" sz="1350" dirty="0">
                <a:solidFill>
                  <a:srgbClr val="2D2D7F"/>
                </a:solidFill>
                <a:latin typeface="Arial" panose="020B0604020202020204" pitchFamily="34" charset="0"/>
                <a:cs typeface="Arial" panose="020B0604020202020204" pitchFamily="34" charset="0"/>
              </a:rPr>
              <a:t>Aantrekken en behouden van medewerkers</a:t>
            </a:r>
            <a:r>
              <a:rPr lang="nl-NL" sz="1350" dirty="0" smtClean="0">
                <a:solidFill>
                  <a:srgbClr val="2D2D7F"/>
                </a:solidFill>
                <a:latin typeface="Arial" panose="020B0604020202020204" pitchFamily="34" charset="0"/>
                <a:cs typeface="Arial" panose="020B0604020202020204" pitchFamily="34" charset="0"/>
              </a:rPr>
              <a:t>​</a:t>
            </a:r>
            <a:endParaRPr lang="nl-NL" sz="1350" dirty="0">
              <a:solidFill>
                <a:srgbClr val="2D2D7F"/>
              </a:solidFill>
              <a:latin typeface="Arial" panose="020B0604020202020204" pitchFamily="34" charset="0"/>
              <a:cs typeface="Arial" panose="020B0604020202020204" pitchFamily="34" charset="0"/>
            </a:endParaRPr>
          </a:p>
          <a:p>
            <a:pPr marL="133350" lvl="2" indent="-133350">
              <a:lnSpc>
                <a:spcPct val="140000"/>
              </a:lnSpc>
              <a:spcBef>
                <a:spcPts val="0"/>
              </a:spcBef>
              <a:buClr>
                <a:srgbClr val="00FF64"/>
              </a:buClr>
              <a:defRPr/>
            </a:pPr>
            <a:endParaRPr lang="nl-NL" sz="1350" dirty="0">
              <a:solidFill>
                <a:srgbClr val="2D2D7F"/>
              </a:solidFill>
              <a:latin typeface="Arial" panose="020B0604020202020204" pitchFamily="34" charset="0"/>
              <a:cs typeface="Arial" panose="020B0604020202020204" pitchFamily="34" charset="0"/>
            </a:endParaRPr>
          </a:p>
          <a:p>
            <a:pPr marL="133350" lvl="2" indent="-133350">
              <a:lnSpc>
                <a:spcPct val="140000"/>
              </a:lnSpc>
              <a:spcBef>
                <a:spcPts val="0"/>
              </a:spcBef>
              <a:buClr>
                <a:srgbClr val="00FF64"/>
              </a:buClr>
              <a:defRPr/>
            </a:pPr>
            <a:r>
              <a:rPr lang="nl-NL" sz="1350" dirty="0">
                <a:solidFill>
                  <a:srgbClr val="2D2D7F"/>
                </a:solidFill>
                <a:latin typeface="Arial" panose="020B0604020202020204" pitchFamily="34" charset="0"/>
                <a:cs typeface="Arial" panose="020B0604020202020204" pitchFamily="34" charset="0"/>
              </a:rPr>
              <a:t>Versterken positie op arbeidsmarkt en in circulaire </a:t>
            </a:r>
            <a:r>
              <a:rPr lang="nl-NL" sz="1350" dirty="0" smtClean="0">
                <a:solidFill>
                  <a:srgbClr val="2D2D7F"/>
                </a:solidFill>
                <a:latin typeface="Arial" panose="020B0604020202020204" pitchFamily="34" charset="0"/>
                <a:cs typeface="Arial" panose="020B0604020202020204" pitchFamily="34" charset="0"/>
              </a:rPr>
              <a:t>economie</a:t>
            </a:r>
            <a:endParaRPr lang="nl-NL" sz="1350" dirty="0">
              <a:solidFill>
                <a:srgbClr val="2D2D7F"/>
              </a:solidFill>
              <a:latin typeface="Arial" panose="020B0604020202020204" pitchFamily="34" charset="0"/>
              <a:cs typeface="Arial" panose="020B0604020202020204" pitchFamily="34" charset="0"/>
            </a:endParaRPr>
          </a:p>
          <a:p>
            <a:pPr marL="0" lvl="2" indent="0">
              <a:buNone/>
            </a:pP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sp>
        <p:nvSpPr>
          <p:cNvPr id="4" name="Tijdelijke aanduiding voor voettekst 3">
            <a:extLst>
              <a:ext uri="{FF2B5EF4-FFF2-40B4-BE49-F238E27FC236}">
                <a16:creationId xmlns:a16="http://schemas.microsoft.com/office/drawing/2014/main" id="{759CE23B-4525-31BF-6E95-F427AC686F02}"/>
              </a:ext>
            </a:extLst>
          </p:cNvPr>
          <p:cNvSpPr>
            <a:spLocks noGrp="1"/>
          </p:cNvSpPr>
          <p:nvPr>
            <p:ph type="ftr" sz="quarter" idx="10"/>
          </p:nvPr>
        </p:nvSpPr>
        <p:spPr/>
        <p:txBody>
          <a:bodyPr/>
          <a:lstStyle/>
          <a:p>
            <a:pPr defTabSz="685800"/>
            <a:r>
              <a:rPr lang="nl-NL">
                <a:solidFill>
                  <a:prstClr val="black">
                    <a:tint val="82000"/>
                  </a:prstClr>
                </a:solidFill>
                <a:latin typeface="Aptos" panose="02110004020202020204"/>
              </a:rPr>
              <a:t>Rachel Heijne | 2025</a:t>
            </a:r>
            <a:endParaRPr lang="nl-NL" dirty="0">
              <a:solidFill>
                <a:prstClr val="black">
                  <a:tint val="82000"/>
                </a:prstClr>
              </a:solidFill>
              <a:latin typeface="Aptos" panose="02110004020202020204"/>
            </a:endParaRPr>
          </a:p>
        </p:txBody>
      </p:sp>
      <p:pic>
        <p:nvPicPr>
          <p:cNvPr id="8" name="Tijdelijke aanduiding voor afbeelding 7">
            <a:extLst>
              <a:ext uri="{FF2B5EF4-FFF2-40B4-BE49-F238E27FC236}">
                <a16:creationId xmlns:a16="http://schemas.microsoft.com/office/drawing/2014/main" id="{22D3257D-6A1B-D6D1-9AA2-06469A7FEF2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9" r="19"/>
          <a:stretch/>
        </p:blipFill>
        <p:spPr/>
      </p:pic>
      <p:pic>
        <p:nvPicPr>
          <p:cNvPr id="7" name="Afbeelding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576763"/>
            <a:ext cx="2556191" cy="704284"/>
          </a:xfrm>
          <a:prstGeom prst="rect">
            <a:avLst/>
          </a:prstGeom>
        </p:spPr>
      </p:pic>
    </p:spTree>
    <p:extLst>
      <p:ext uri="{BB962C8B-B14F-4D97-AF65-F5344CB8AC3E}">
        <p14:creationId xmlns:p14="http://schemas.microsoft.com/office/powerpoint/2010/main" val="9323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CE644-08C6-759E-71D4-673E0BAECBE1}"/>
              </a:ext>
            </a:extLst>
          </p:cNvPr>
          <p:cNvSpPr>
            <a:spLocks noGrp="1"/>
          </p:cNvSpPr>
          <p:nvPr>
            <p:ph type="title"/>
          </p:nvPr>
        </p:nvSpPr>
        <p:spPr/>
        <p:txBody>
          <a:bodyPr>
            <a:normAutofit fontScale="90000"/>
          </a:bodyPr>
          <a:lstStyle/>
          <a:p>
            <a:r>
              <a:rPr lang="nl-NL" dirty="0"/>
              <a:t>Belangrijkste onderdelen</a:t>
            </a:r>
          </a:p>
        </p:txBody>
      </p:sp>
      <p:sp>
        <p:nvSpPr>
          <p:cNvPr id="3" name="Tijdelijke aanduiding voor inhoud 2">
            <a:extLst>
              <a:ext uri="{FF2B5EF4-FFF2-40B4-BE49-F238E27FC236}">
                <a16:creationId xmlns:a16="http://schemas.microsoft.com/office/drawing/2014/main" id="{73A267C1-3BFC-614A-D9E4-8F41E433C124}"/>
              </a:ext>
            </a:extLst>
          </p:cNvPr>
          <p:cNvSpPr>
            <a:spLocks noGrp="1"/>
          </p:cNvSpPr>
          <p:nvPr>
            <p:ph idx="1"/>
          </p:nvPr>
        </p:nvSpPr>
        <p:spPr/>
        <p:txBody>
          <a:bodyPr/>
          <a:lstStyle/>
          <a:p>
            <a:pPr marL="257175" lvl="4" indent="-257175">
              <a:buFont typeface="+mj-lt"/>
              <a:buAutoNum type="arabicPeriod"/>
            </a:pPr>
            <a:r>
              <a:rPr lang="nl-NL" dirty="0"/>
              <a:t>Digitaal kennis- en leerplatform (i.s.m. SBCM)</a:t>
            </a:r>
          </a:p>
          <a:p>
            <a:pPr marL="257175" lvl="4" indent="-257175">
              <a:buFont typeface="+mj-lt"/>
              <a:buAutoNum type="arabicPeriod"/>
            </a:pPr>
            <a:endParaRPr lang="nl-NL" dirty="0"/>
          </a:p>
          <a:p>
            <a:pPr marL="257175" lvl="4" indent="-257175">
              <a:buFont typeface="+mj-lt"/>
              <a:buAutoNum type="arabicPeriod"/>
            </a:pPr>
            <a:r>
              <a:rPr lang="nl-NL" dirty="0"/>
              <a:t>Erkenningssysteem/certificering</a:t>
            </a:r>
          </a:p>
          <a:p>
            <a:pPr marL="257175" lvl="4" indent="-257175">
              <a:buFont typeface="+mj-lt"/>
              <a:buAutoNum type="arabicPeriod"/>
            </a:pPr>
            <a:endParaRPr lang="nl-NL" dirty="0"/>
          </a:p>
          <a:p>
            <a:pPr marL="257175" lvl="4" indent="-257175">
              <a:buFont typeface="+mj-lt"/>
              <a:buAutoNum type="arabicPeriod"/>
            </a:pPr>
            <a:r>
              <a:rPr lang="nl-NL" dirty="0"/>
              <a:t>Leerlijnen voor medewerkers op 3 (ontwikkel)thema’s:</a:t>
            </a:r>
          </a:p>
          <a:p>
            <a:pPr marL="257175" lvl="4" indent="-257175">
              <a:buFont typeface="+mj-lt"/>
              <a:buAutoNum type="arabicPeriod"/>
            </a:pPr>
            <a:endParaRPr lang="nl-NL" dirty="0"/>
          </a:p>
          <a:p>
            <a:pPr lvl="5"/>
            <a:r>
              <a:rPr lang="nl-NL" dirty="0"/>
              <a:t>Circulaire competenties;</a:t>
            </a:r>
          </a:p>
          <a:p>
            <a:pPr lvl="5"/>
            <a:r>
              <a:rPr lang="nl-NL" dirty="0"/>
              <a:t>Leidinggeven en begeleidende taken;</a:t>
            </a:r>
          </a:p>
          <a:p>
            <a:pPr lvl="5"/>
            <a:r>
              <a:rPr lang="nl-NL" dirty="0"/>
              <a:t>Kennis en vaardigheden praktische basisfuncties kringloop.</a:t>
            </a:r>
          </a:p>
          <a:p>
            <a:endParaRPr lang="nl-NL" dirty="0"/>
          </a:p>
        </p:txBody>
      </p:sp>
      <p:sp>
        <p:nvSpPr>
          <p:cNvPr id="4" name="Tijdelijke aanduiding voor voettekst 3">
            <a:extLst>
              <a:ext uri="{FF2B5EF4-FFF2-40B4-BE49-F238E27FC236}">
                <a16:creationId xmlns:a16="http://schemas.microsoft.com/office/drawing/2014/main" id="{976FD4F9-A705-8CC5-F193-AE476B0742E5}"/>
              </a:ext>
            </a:extLst>
          </p:cNvPr>
          <p:cNvSpPr>
            <a:spLocks noGrp="1"/>
          </p:cNvSpPr>
          <p:nvPr>
            <p:ph type="ftr" sz="quarter" idx="10"/>
          </p:nvPr>
        </p:nvSpPr>
        <p:spPr/>
        <p:txBody>
          <a:bodyPr/>
          <a:lstStyle/>
          <a:p>
            <a:pPr defTabSz="685800"/>
            <a:r>
              <a:rPr lang="de-DE">
                <a:solidFill>
                  <a:prstClr val="black">
                    <a:tint val="82000"/>
                  </a:prstClr>
                </a:solidFill>
                <a:latin typeface="Aptos" panose="02110004020202020204"/>
              </a:rPr>
              <a:t>Rachel Heijne | 2025</a:t>
            </a:r>
            <a:endParaRPr lang="nl-NL">
              <a:solidFill>
                <a:prstClr val="black">
                  <a:tint val="82000"/>
                </a:prstClr>
              </a:solidFill>
              <a:latin typeface="Aptos" panose="02110004020202020204"/>
            </a:endParaRPr>
          </a:p>
        </p:txBody>
      </p:sp>
      <p:pic>
        <p:nvPicPr>
          <p:cNvPr id="5" name="Afbeelding 4">
            <a:extLst>
              <a:ext uri="{FF2B5EF4-FFF2-40B4-BE49-F238E27FC236}">
                <a16:creationId xmlns:a16="http://schemas.microsoft.com/office/drawing/2014/main" id="{1A0C6AF5-577D-FADA-D863-BF1207C9F6A7}"/>
              </a:ext>
            </a:extLst>
          </p:cNvPr>
          <p:cNvPicPr>
            <a:picLocks noChangeAspect="1"/>
          </p:cNvPicPr>
          <p:nvPr/>
        </p:nvPicPr>
        <p:blipFill>
          <a:blip r:embed="rId2"/>
          <a:stretch>
            <a:fillRect/>
          </a:stretch>
        </p:blipFill>
        <p:spPr>
          <a:xfrm>
            <a:off x="0" y="0"/>
            <a:ext cx="9144000" cy="5143500"/>
          </a:xfrm>
          <a:prstGeom prst="rect">
            <a:avLst/>
          </a:prstGeom>
        </p:spPr>
      </p:pic>
      <p:pic>
        <p:nvPicPr>
          <p:cNvPr id="7" name="Afbeelding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576763"/>
            <a:ext cx="2556191" cy="704284"/>
          </a:xfrm>
          <a:prstGeom prst="rect">
            <a:avLst/>
          </a:prstGeom>
        </p:spPr>
      </p:pic>
    </p:spTree>
    <p:extLst>
      <p:ext uri="{BB962C8B-B14F-4D97-AF65-F5344CB8AC3E}">
        <p14:creationId xmlns:p14="http://schemas.microsoft.com/office/powerpoint/2010/main" val="31824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78EC5-EB53-C4C5-A0A4-315956E26E6D}"/>
              </a:ext>
            </a:extLst>
          </p:cNvPr>
          <p:cNvSpPr>
            <a:spLocks noGrp="1"/>
          </p:cNvSpPr>
          <p:nvPr>
            <p:ph type="ctrTitle"/>
          </p:nvPr>
        </p:nvSpPr>
        <p:spPr/>
        <p:txBody>
          <a:bodyPr>
            <a:normAutofit fontScale="90000"/>
          </a:bodyPr>
          <a:lstStyle/>
          <a:p>
            <a:endParaRPr lang="nl-NL"/>
          </a:p>
        </p:txBody>
      </p:sp>
      <p:sp>
        <p:nvSpPr>
          <p:cNvPr id="3" name="Ondertitel 2">
            <a:extLst>
              <a:ext uri="{FF2B5EF4-FFF2-40B4-BE49-F238E27FC236}">
                <a16:creationId xmlns:a16="http://schemas.microsoft.com/office/drawing/2014/main" id="{480B02E9-A6FB-1594-EEBD-AEE1E5A8917C}"/>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18F325A-A90A-6BA5-C8E8-3019558E28B9}"/>
              </a:ext>
            </a:extLst>
          </p:cNvPr>
          <p:cNvPicPr>
            <a:picLocks noChangeAspect="1"/>
          </p:cNvPicPr>
          <p:nvPr/>
        </p:nvPicPr>
        <p:blipFill rotWithShape="1">
          <a:blip r:embed="rId2"/>
          <a:srcRect b="13853"/>
          <a:stretch/>
        </p:blipFill>
        <p:spPr>
          <a:xfrm>
            <a:off x="1556249" y="304111"/>
            <a:ext cx="7031246" cy="4256135"/>
          </a:xfrm>
          <a:prstGeom prst="rect">
            <a:avLst/>
          </a:prstGeom>
        </p:spPr>
      </p:pic>
      <p:pic>
        <p:nvPicPr>
          <p:cNvPr id="7" name="Afbeelding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5818" y="4560246"/>
            <a:ext cx="2013239" cy="547212"/>
          </a:xfrm>
          <a:prstGeom prst="rect">
            <a:avLst/>
          </a:prstGeom>
        </p:spPr>
      </p:pic>
    </p:spTree>
    <p:extLst>
      <p:ext uri="{BB962C8B-B14F-4D97-AF65-F5344CB8AC3E}">
        <p14:creationId xmlns:p14="http://schemas.microsoft.com/office/powerpoint/2010/main" val="133191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CA463-2655-A17F-3256-43E71008D5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39AE59-D259-1CC5-F307-DCEDA86F23BD}"/>
              </a:ext>
            </a:extLst>
          </p:cNvPr>
          <p:cNvSpPr>
            <a:spLocks noGrp="1"/>
          </p:cNvSpPr>
          <p:nvPr>
            <p:ph type="ctrTitle"/>
          </p:nvPr>
        </p:nvSpPr>
        <p:spPr>
          <a:xfrm>
            <a:off x="2085976" y="1995226"/>
            <a:ext cx="4972049" cy="451897"/>
          </a:xfrm>
        </p:spPr>
        <p:txBody>
          <a:bodyPr>
            <a:normAutofit fontScale="90000"/>
          </a:bodyPr>
          <a:lstStyle/>
          <a:p>
            <a:r>
              <a:rPr lang="nl-NL"/>
              <a:t>Hartelijk dank</a:t>
            </a:r>
          </a:p>
        </p:txBody>
      </p:sp>
      <p:sp>
        <p:nvSpPr>
          <p:cNvPr id="3" name="Ondertitel 2">
            <a:extLst>
              <a:ext uri="{FF2B5EF4-FFF2-40B4-BE49-F238E27FC236}">
                <a16:creationId xmlns:a16="http://schemas.microsoft.com/office/drawing/2014/main" id="{201CDEB6-309B-C547-D553-28C0B3DEC718}"/>
              </a:ext>
            </a:extLst>
          </p:cNvPr>
          <p:cNvSpPr>
            <a:spLocks noGrp="1"/>
          </p:cNvSpPr>
          <p:nvPr>
            <p:ph type="subTitle" idx="1"/>
          </p:nvPr>
        </p:nvSpPr>
        <p:spPr>
          <a:xfrm>
            <a:off x="2085976" y="2467900"/>
            <a:ext cx="4972049" cy="2119745"/>
          </a:xfrm>
        </p:spPr>
        <p:txBody>
          <a:bodyPr/>
          <a:lstStyle/>
          <a:p>
            <a:r>
              <a:rPr lang="nl-NL"/>
              <a:t>voor uw aandacht</a:t>
            </a:r>
          </a:p>
        </p:txBody>
      </p:sp>
      <p:sp>
        <p:nvSpPr>
          <p:cNvPr id="4" name="Tijdelijke aanduiding voor inhoud 3">
            <a:extLst>
              <a:ext uri="{FF2B5EF4-FFF2-40B4-BE49-F238E27FC236}">
                <a16:creationId xmlns:a16="http://schemas.microsoft.com/office/drawing/2014/main" id="{B17EF98D-AA1D-47A2-763A-24B02439B24F}"/>
              </a:ext>
            </a:extLst>
          </p:cNvPr>
          <p:cNvSpPr>
            <a:spLocks noGrp="1"/>
          </p:cNvSpPr>
          <p:nvPr>
            <p:ph idx="10"/>
          </p:nvPr>
        </p:nvSpPr>
        <p:spPr/>
        <p:txBody>
          <a:bodyPr>
            <a:normAutofit fontScale="77500" lnSpcReduction="20000"/>
          </a:bodyPr>
          <a:lstStyle/>
          <a:p>
            <a:r>
              <a:rPr lang="nl-NL"/>
              <a:t>Rachel Heijne</a:t>
            </a:r>
          </a:p>
          <a:p>
            <a:r>
              <a:rPr lang="nl-NL" sz="900">
                <a:hlinkClick r:id="rId3"/>
              </a:rPr>
              <a:t>r.heijne@kringloopnederland.nl</a:t>
            </a:r>
            <a:r>
              <a:rPr lang="nl-NL" sz="900"/>
              <a:t> | 06 207 706 71</a:t>
            </a:r>
          </a:p>
        </p:txBody>
      </p:sp>
      <p:pic>
        <p:nvPicPr>
          <p:cNvPr id="8" name="Afbeelding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5818" y="4560246"/>
            <a:ext cx="2013239" cy="547212"/>
          </a:xfrm>
          <a:prstGeom prst="rect">
            <a:avLst/>
          </a:prstGeom>
        </p:spPr>
      </p:pic>
    </p:spTree>
    <p:extLst>
      <p:ext uri="{BB962C8B-B14F-4D97-AF65-F5344CB8AC3E}">
        <p14:creationId xmlns:p14="http://schemas.microsoft.com/office/powerpoint/2010/main" val="97149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4330"/>
            <a:ext cx="8229600" cy="857250"/>
          </a:xfrm>
        </p:spPr>
        <p:txBody>
          <a:bodyPr/>
          <a:lstStyle/>
          <a:p>
            <a:r>
              <a:rPr lang="en-US" sz="2600" b="1" dirty="0" smtClean="0">
                <a:solidFill>
                  <a:srgbClr val="008BD1"/>
                </a:solidFill>
                <a:latin typeface="Arial" panose="020B0604020202020204" pitchFamily="34" charset="0"/>
                <a:cs typeface="Arial" panose="020B0604020202020204" pitchFamily="34" charset="0"/>
              </a:rPr>
              <a:t>Even voorstellen</a:t>
            </a:r>
            <a:endParaRPr lang="nl-NL" sz="2600" b="1" dirty="0">
              <a:solidFill>
                <a:srgbClr val="008BD1"/>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610369" y="1063229"/>
            <a:ext cx="3530601" cy="3739490"/>
          </a:xfrm>
        </p:spPr>
        <p:txBody>
          <a:bodyPr/>
          <a:lstStyle/>
          <a:p>
            <a:pPr marL="0" indent="0">
              <a:buClr>
                <a:srgbClr val="79C242"/>
              </a:buClr>
              <a:buNone/>
            </a:pPr>
            <a:r>
              <a:rPr lang="nl-NL" sz="1800" b="1" dirty="0">
                <a:solidFill>
                  <a:srgbClr val="FF0066"/>
                </a:solidFill>
                <a:latin typeface="Arial" panose="020B0604020202020204" pitchFamily="34" charset="0"/>
                <a:cs typeface="Arial" panose="020B0604020202020204" pitchFamily="34" charset="0"/>
              </a:rPr>
              <a:t>Annemarie van der Wees</a:t>
            </a:r>
          </a:p>
          <a:p>
            <a:pPr marL="0" indent="0">
              <a:buClr>
                <a:srgbClr val="79C242"/>
              </a:buClr>
              <a:buNone/>
            </a:pPr>
            <a:endParaRPr lang="nl-NL" sz="1800" b="1" dirty="0">
              <a:solidFill>
                <a:srgbClr val="FF0066"/>
              </a:solidFill>
              <a:latin typeface="Arial" panose="020B0604020202020204" pitchFamily="34" charset="0"/>
              <a:cs typeface="Arial" panose="020B0604020202020204" pitchFamily="34" charset="0"/>
            </a:endParaRPr>
          </a:p>
          <a:p>
            <a:pPr marL="0" indent="0">
              <a:buClr>
                <a:srgbClr val="79C242"/>
              </a:buClr>
              <a:buNone/>
            </a:pPr>
            <a:r>
              <a:rPr lang="nl-NL" sz="1800" b="1" dirty="0">
                <a:solidFill>
                  <a:srgbClr val="FF0066"/>
                </a:solidFill>
                <a:latin typeface="Arial" panose="020B0604020202020204" pitchFamily="34" charset="0"/>
                <a:cs typeface="Arial" panose="020B0604020202020204" pitchFamily="34" charset="0"/>
              </a:rPr>
              <a:t>Directeur </a:t>
            </a:r>
          </a:p>
          <a:p>
            <a:pPr marL="0" indent="0">
              <a:buClr>
                <a:srgbClr val="79C242"/>
              </a:buClr>
              <a:buNone/>
            </a:pPr>
            <a:r>
              <a:rPr lang="nl-NL" sz="1800" b="1" dirty="0" err="1">
                <a:solidFill>
                  <a:srgbClr val="FF0066"/>
                </a:solidFill>
                <a:latin typeface="Arial" panose="020B0604020202020204" pitchFamily="34" charset="0"/>
                <a:cs typeface="Arial" panose="020B0604020202020204" pitchFamily="34" charset="0"/>
              </a:rPr>
              <a:t>WeesVaardig</a:t>
            </a:r>
            <a:r>
              <a:rPr lang="nl-NL" sz="1800" b="1" dirty="0">
                <a:solidFill>
                  <a:srgbClr val="FF0066"/>
                </a:solidFill>
                <a:latin typeface="Arial" panose="020B0604020202020204" pitchFamily="34" charset="0"/>
                <a:cs typeface="Arial" panose="020B0604020202020204" pitchFamily="34" charset="0"/>
              </a:rPr>
              <a:t> BV</a:t>
            </a:r>
          </a:p>
          <a:p>
            <a:pPr marL="0" indent="0">
              <a:buClr>
                <a:srgbClr val="79C242"/>
              </a:buClr>
              <a:buNone/>
            </a:pPr>
            <a:endParaRPr lang="nl-NL" sz="800" b="1" dirty="0">
              <a:solidFill>
                <a:srgbClr val="FF0066"/>
              </a:solidFill>
              <a:latin typeface="Arial" panose="020B0604020202020204" pitchFamily="34" charset="0"/>
              <a:cs typeface="Arial" panose="020B0604020202020204" pitchFamily="34" charset="0"/>
            </a:endParaRPr>
          </a:p>
          <a:p>
            <a:pPr marL="0" indent="0">
              <a:buClr>
                <a:srgbClr val="79C242"/>
              </a:buClr>
              <a:buNone/>
            </a:pPr>
            <a:endParaRPr lang="nl-NL" sz="1100" dirty="0">
              <a:latin typeface="Arial" panose="020B0604020202020204" pitchFamily="34" charset="0"/>
              <a:cs typeface="Arial" panose="020B0604020202020204" pitchFamily="34" charset="0"/>
            </a:endParaRPr>
          </a:p>
        </p:txBody>
      </p:sp>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pic>
        <p:nvPicPr>
          <p:cNvPr id="11" name="Afbeelding 10">
            <a:extLst>
              <a:ext uri="{FF2B5EF4-FFF2-40B4-BE49-F238E27FC236}">
                <a16:creationId xmlns:a16="http://schemas.microsoft.com/office/drawing/2014/main" id="{1D4ECC8F-304A-715A-58C6-F362913D3B49}"/>
              </a:ext>
            </a:extLst>
          </p:cNvPr>
          <p:cNvPicPr>
            <a:picLocks noChangeAspect="1"/>
          </p:cNvPicPr>
          <p:nvPr/>
        </p:nvPicPr>
        <p:blipFill>
          <a:blip r:embed="rId3"/>
          <a:stretch>
            <a:fillRect/>
          </a:stretch>
        </p:blipFill>
        <p:spPr>
          <a:xfrm>
            <a:off x="830522" y="3098689"/>
            <a:ext cx="2555969" cy="1440305"/>
          </a:xfrm>
          <a:prstGeom prst="rect">
            <a:avLst/>
          </a:prstGeom>
        </p:spPr>
      </p:pic>
      <p:pic>
        <p:nvPicPr>
          <p:cNvPr id="12" name="Afbeelding 11">
            <a:extLst>
              <a:ext uri="{FF2B5EF4-FFF2-40B4-BE49-F238E27FC236}">
                <a16:creationId xmlns:a16="http://schemas.microsoft.com/office/drawing/2014/main" id="{36972271-F910-E8B0-4428-86A84A416A0E}"/>
              </a:ext>
            </a:extLst>
          </p:cNvPr>
          <p:cNvPicPr>
            <a:picLocks noChangeAspect="1"/>
          </p:cNvPicPr>
          <p:nvPr/>
        </p:nvPicPr>
        <p:blipFill>
          <a:blip r:embed="rId4"/>
          <a:stretch>
            <a:fillRect/>
          </a:stretch>
        </p:blipFill>
        <p:spPr>
          <a:xfrm>
            <a:off x="5630449" y="886673"/>
            <a:ext cx="3513551" cy="3513551"/>
          </a:xfrm>
          <a:prstGeom prst="rect">
            <a:avLst/>
          </a:prstGeom>
        </p:spPr>
      </p:pic>
    </p:spTree>
    <p:extLst>
      <p:ext uri="{BB962C8B-B14F-4D97-AF65-F5344CB8AC3E}">
        <p14:creationId xmlns:p14="http://schemas.microsoft.com/office/powerpoint/2010/main" val="3282107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1126"/>
            <a:ext cx="8229600" cy="857250"/>
          </a:xfrm>
        </p:spPr>
        <p:txBody>
          <a:bodyPr/>
          <a:lstStyle/>
          <a:p>
            <a:r>
              <a:rPr lang="en-US" sz="2800" b="1" dirty="0" smtClean="0">
                <a:solidFill>
                  <a:srgbClr val="008BD1"/>
                </a:solidFill>
                <a:latin typeface="Arial" panose="020B0604020202020204" pitchFamily="34" charset="0"/>
                <a:cs typeface="Arial" panose="020B0604020202020204" pitchFamily="34" charset="0"/>
              </a:rPr>
              <a:t>(Best</a:t>
            </a:r>
            <a:r>
              <a:rPr lang="en-US" sz="2800" b="1" dirty="0">
                <a:solidFill>
                  <a:srgbClr val="008BD1"/>
                </a:solidFill>
                <a:latin typeface="Arial" panose="020B0604020202020204" pitchFamily="34" charset="0"/>
                <a:cs typeface="Arial" panose="020B0604020202020204" pitchFamily="34" charset="0"/>
              </a:rPr>
              <a:t>) practices eigen regie</a:t>
            </a:r>
          </a:p>
        </p:txBody>
      </p:sp>
      <p:sp>
        <p:nvSpPr>
          <p:cNvPr id="7" name="Content Placeholder 2"/>
          <p:cNvSpPr txBox="1">
            <a:spLocks/>
          </p:cNvSpPr>
          <p:nvPr/>
        </p:nvSpPr>
        <p:spPr>
          <a:xfrm>
            <a:off x="4449233" y="1178376"/>
            <a:ext cx="4140199" cy="33944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Aft>
                <a:spcPts val="450"/>
              </a:spcAft>
              <a:buClr>
                <a:srgbClr val="79C242"/>
              </a:buClr>
              <a:buFont typeface="Arial" panose="020B0604020202020204" pitchFamily="34" charset="0"/>
              <a:buChar char="•"/>
            </a:pPr>
            <a:r>
              <a:rPr lang="nl-NL" sz="1800" b="1" dirty="0">
                <a:latin typeface="Arial" panose="020B0604020202020204" pitchFamily="34" charset="0"/>
                <a:cs typeface="Arial" panose="020B0604020202020204" pitchFamily="34" charset="0"/>
              </a:rPr>
              <a:t>Inclusieve technologie</a:t>
            </a:r>
          </a:p>
          <a:p>
            <a:pPr>
              <a:lnSpc>
                <a:spcPct val="90000"/>
              </a:lnSpc>
              <a:spcAft>
                <a:spcPts val="450"/>
              </a:spcAft>
              <a:buClr>
                <a:srgbClr val="79C242"/>
              </a:buClr>
              <a:buFont typeface="Arial" panose="020B0604020202020204" pitchFamily="34" charset="0"/>
              <a:buChar char="•"/>
            </a:pPr>
            <a:endParaRPr lang="nl-NL" sz="1800" b="1" dirty="0">
              <a:latin typeface="Arial" panose="020B0604020202020204" pitchFamily="34" charset="0"/>
              <a:cs typeface="Arial" panose="020B0604020202020204" pitchFamily="34" charset="0"/>
            </a:endParaRPr>
          </a:p>
          <a:p>
            <a:pPr>
              <a:lnSpc>
                <a:spcPct val="90000"/>
              </a:lnSpc>
              <a:spcAft>
                <a:spcPts val="450"/>
              </a:spcAft>
              <a:buClr>
                <a:srgbClr val="79C242"/>
              </a:buClr>
              <a:buFont typeface="Arial" panose="020B0604020202020204" pitchFamily="34" charset="0"/>
              <a:buChar char="•"/>
            </a:pPr>
            <a:r>
              <a:rPr lang="nl-NL" sz="1800" b="1" dirty="0">
                <a:latin typeface="Arial" panose="020B0604020202020204" pitchFamily="34" charset="0"/>
                <a:cs typeface="Arial" panose="020B0604020202020204" pitchFamily="34" charset="0"/>
              </a:rPr>
              <a:t>Eigen regie model </a:t>
            </a:r>
          </a:p>
          <a:p>
            <a:pPr>
              <a:lnSpc>
                <a:spcPct val="90000"/>
              </a:lnSpc>
              <a:spcAft>
                <a:spcPts val="450"/>
              </a:spcAft>
              <a:buClr>
                <a:srgbClr val="79C242"/>
              </a:buClr>
              <a:buFont typeface="Arial" panose="020B0604020202020204" pitchFamily="34" charset="0"/>
              <a:buChar char="•"/>
            </a:pPr>
            <a:endParaRPr lang="nl-NL" sz="1800" b="1" dirty="0">
              <a:latin typeface="Arial" panose="020B0604020202020204" pitchFamily="34" charset="0"/>
              <a:cs typeface="Arial" panose="020B0604020202020204" pitchFamily="34" charset="0"/>
            </a:endParaRPr>
          </a:p>
          <a:p>
            <a:pPr>
              <a:lnSpc>
                <a:spcPct val="90000"/>
              </a:lnSpc>
              <a:spcAft>
                <a:spcPts val="450"/>
              </a:spcAft>
              <a:buClr>
                <a:srgbClr val="79C242"/>
              </a:buClr>
              <a:buFont typeface="Arial" panose="020B0604020202020204" pitchFamily="34" charset="0"/>
              <a:buChar char="•"/>
            </a:pPr>
            <a:r>
              <a:rPr lang="nl-NL" sz="1800" b="1" dirty="0">
                <a:latin typeface="Arial" panose="020B0604020202020204" pitchFamily="34" charset="0"/>
                <a:cs typeface="Arial" panose="020B0604020202020204" pitchFamily="34" charset="0"/>
              </a:rPr>
              <a:t>Eigen regie bij schoonmakers</a:t>
            </a:r>
          </a:p>
          <a:p>
            <a:pPr>
              <a:lnSpc>
                <a:spcPct val="90000"/>
              </a:lnSpc>
              <a:spcAft>
                <a:spcPts val="450"/>
              </a:spcAft>
              <a:buClr>
                <a:srgbClr val="79C242"/>
              </a:buClr>
              <a:buFont typeface="Arial" panose="020B0604020202020204" pitchFamily="34" charset="0"/>
              <a:buChar char="•"/>
            </a:pPr>
            <a:endParaRPr lang="nl-NL" sz="1800" b="1" dirty="0">
              <a:latin typeface="Arial" panose="020B0604020202020204" pitchFamily="34" charset="0"/>
              <a:cs typeface="Arial" panose="020B0604020202020204" pitchFamily="34" charset="0"/>
            </a:endParaRPr>
          </a:p>
          <a:p>
            <a:pPr>
              <a:lnSpc>
                <a:spcPct val="90000"/>
              </a:lnSpc>
              <a:spcAft>
                <a:spcPts val="450"/>
              </a:spcAft>
              <a:buClr>
                <a:srgbClr val="79C242"/>
              </a:buClr>
              <a:buFont typeface="Arial" panose="020B0604020202020204" pitchFamily="34" charset="0"/>
              <a:buChar char="•"/>
            </a:pPr>
            <a:r>
              <a:rPr lang="nl-NL" sz="1800" b="1" dirty="0">
                <a:latin typeface="Arial" panose="020B0604020202020204" pitchFamily="34" charset="0"/>
                <a:cs typeface="Arial" panose="020B0604020202020204" pitchFamily="34" charset="0"/>
              </a:rPr>
              <a:t>Informeel leren werkt het beste!</a:t>
            </a:r>
          </a:p>
          <a:p>
            <a:pPr>
              <a:lnSpc>
                <a:spcPct val="90000"/>
              </a:lnSpc>
              <a:spcAft>
                <a:spcPts val="450"/>
              </a:spcAft>
              <a:buClr>
                <a:srgbClr val="79C242"/>
              </a:buClr>
              <a:buFont typeface="Arial" panose="020B0604020202020204" pitchFamily="34" charset="0"/>
              <a:buChar char="•"/>
            </a:pPr>
            <a:endParaRPr lang="nl-NL" sz="1800" b="1" dirty="0">
              <a:latin typeface="Arial" panose="020B0604020202020204" pitchFamily="34" charset="0"/>
              <a:cs typeface="Arial" panose="020B0604020202020204" pitchFamily="34" charset="0"/>
            </a:endParaRPr>
          </a:p>
          <a:p>
            <a:pPr>
              <a:lnSpc>
                <a:spcPct val="90000"/>
              </a:lnSpc>
              <a:spcAft>
                <a:spcPts val="450"/>
              </a:spcAft>
              <a:buClr>
                <a:srgbClr val="79C242"/>
              </a:buClr>
              <a:buFont typeface="Arial" panose="020B0604020202020204" pitchFamily="34" charset="0"/>
              <a:buChar char="•"/>
            </a:pPr>
            <a:r>
              <a:rPr lang="nl-NL" sz="1800" b="1" dirty="0">
                <a:latin typeface="Arial" panose="020B0604020202020204" pitchFamily="34" charset="0"/>
                <a:cs typeface="Arial" panose="020B0604020202020204" pitchFamily="34" charset="0"/>
              </a:rPr>
              <a:t>Hoe kunnen we helpen?</a:t>
            </a:r>
          </a:p>
        </p:txBody>
      </p:sp>
      <p:pic>
        <p:nvPicPr>
          <p:cNvPr id="8" name="Picture 3" descr="Cover cartoon voor magazine - Loko Cartoons">
            <a:extLst>
              <a:ext uri="{FF2B5EF4-FFF2-40B4-BE49-F238E27FC236}">
                <a16:creationId xmlns:a16="http://schemas.microsoft.com/office/drawing/2014/main" id="{458C22E9-3CB6-B152-4070-A0A9CA0F4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49"/>
          <a:stretch/>
        </p:blipFill>
        <p:spPr bwMode="auto">
          <a:xfrm>
            <a:off x="718684" y="883013"/>
            <a:ext cx="3063538" cy="1766206"/>
          </a:xfrm>
          <a:prstGeom prst="rect">
            <a:avLst/>
          </a:prstGeom>
          <a:noFill/>
          <a:ln w="57150">
            <a:solidFill>
              <a:srgbClr val="008BD1"/>
            </a:solidFill>
          </a:ln>
          <a:extLst>
            <a:ext uri="{909E8E84-426E-40DD-AFC4-6F175D3DCCD1}">
              <a14:hiddenFill xmlns:a14="http://schemas.microsoft.com/office/drawing/2010/main">
                <a:solidFill>
                  <a:srgbClr val="FFFFFF"/>
                </a:solidFill>
              </a14:hiddenFill>
            </a:ext>
          </a:extLst>
        </p:spPr>
      </p:pic>
      <p:pic>
        <p:nvPicPr>
          <p:cNvPr id="9" name="Picture 5" descr="Welkom op zelfregie.com">
            <a:extLst>
              <a:ext uri="{FF2B5EF4-FFF2-40B4-BE49-F238E27FC236}">
                <a16:creationId xmlns:a16="http://schemas.microsoft.com/office/drawing/2014/main" id="{67439352-A03B-386C-25CD-387E47B29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31" b="-3"/>
          <a:stretch/>
        </p:blipFill>
        <p:spPr bwMode="auto">
          <a:xfrm>
            <a:off x="718684" y="2724375"/>
            <a:ext cx="3063538" cy="1766206"/>
          </a:xfrm>
          <a:prstGeom prst="rect">
            <a:avLst/>
          </a:prstGeom>
          <a:noFill/>
          <a:ln w="57150">
            <a:solidFill>
              <a:srgbClr val="008BD1"/>
            </a:solidFill>
          </a:ln>
          <a:extLst>
            <a:ext uri="{909E8E84-426E-40DD-AFC4-6F175D3DCCD1}">
              <a14:hiddenFill xmlns:a14="http://schemas.microsoft.com/office/drawing/2010/main">
                <a:solidFill>
                  <a:srgbClr val="FFFFFF"/>
                </a:solidFill>
              </a14:hiddenFill>
            </a:ext>
          </a:extLst>
        </p:spPr>
      </p:pic>
      <p:sp>
        <p:nvSpPr>
          <p:cNvPr id="3" name="Rechthoek 2"/>
          <p:cNvSpPr/>
          <p:nvPr/>
        </p:nvSpPr>
        <p:spPr>
          <a:xfrm>
            <a:off x="7471776" y="4490581"/>
            <a:ext cx="1478071" cy="563671"/>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spTree>
    <p:extLst>
      <p:ext uri="{BB962C8B-B14F-4D97-AF65-F5344CB8AC3E}">
        <p14:creationId xmlns:p14="http://schemas.microsoft.com/office/powerpoint/2010/main" val="2707737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231" y="3477192"/>
            <a:ext cx="5742902" cy="1138156"/>
          </a:xfrm>
        </p:spPr>
        <p:txBody>
          <a:bodyPr/>
          <a:lstStyle/>
          <a:p>
            <a:r>
              <a:rPr lang="en-US" sz="2800" b="1" dirty="0" smtClean="0">
                <a:solidFill>
                  <a:srgbClr val="008BD1"/>
                </a:solidFill>
                <a:latin typeface="Arial" panose="020B0604020202020204" pitchFamily="34" charset="0"/>
                <a:cs typeface="Arial" panose="020B0604020202020204" pitchFamily="34" charset="0"/>
              </a:rPr>
              <a:t>Technologie als ondersteuning </a:t>
            </a:r>
            <a:endParaRPr lang="en-US" sz="2800" b="1" dirty="0">
              <a:solidFill>
                <a:srgbClr val="008BD1"/>
              </a:solidFill>
              <a:latin typeface="Arial" panose="020B0604020202020204" pitchFamily="34" charset="0"/>
              <a:cs typeface="Arial" panose="020B0604020202020204" pitchFamily="34" charset="0"/>
            </a:endParaRPr>
          </a:p>
        </p:txBody>
      </p:sp>
      <p:sp>
        <p:nvSpPr>
          <p:cNvPr id="3" name="Rechthoek 2"/>
          <p:cNvSpPr/>
          <p:nvPr/>
        </p:nvSpPr>
        <p:spPr>
          <a:xfrm>
            <a:off x="7471776" y="4490581"/>
            <a:ext cx="1478071" cy="563671"/>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pic>
        <p:nvPicPr>
          <p:cNvPr id="12" name="Afbeelding 11">
            <a:extLst>
              <a:ext uri="{FF2B5EF4-FFF2-40B4-BE49-F238E27FC236}">
                <a16:creationId xmlns:a16="http://schemas.microsoft.com/office/drawing/2014/main" id="{F4011DD4-6157-05F6-F386-7285B78D538A}"/>
              </a:ext>
            </a:extLst>
          </p:cNvPr>
          <p:cNvPicPr>
            <a:picLocks noChangeAspect="1"/>
          </p:cNvPicPr>
          <p:nvPr/>
        </p:nvPicPr>
        <p:blipFill>
          <a:blip r:embed="rId3"/>
          <a:srcRect b="29417"/>
          <a:stretch/>
        </p:blipFill>
        <p:spPr>
          <a:xfrm>
            <a:off x="6064632" y="241300"/>
            <a:ext cx="2848488" cy="1507914"/>
          </a:xfrm>
          <a:prstGeom prst="rect">
            <a:avLst/>
          </a:prstGeom>
        </p:spPr>
      </p:pic>
      <p:pic>
        <p:nvPicPr>
          <p:cNvPr id="13" name="Picture 6" descr="Rabobank medewerker aan het werk met braille toetsenbord">
            <a:extLst>
              <a:ext uri="{FF2B5EF4-FFF2-40B4-BE49-F238E27FC236}">
                <a16:creationId xmlns:a16="http://schemas.microsoft.com/office/drawing/2014/main" id="{585BF2CE-027C-5D29-513E-54B29BBC6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26" b="3"/>
          <a:stretch/>
        </p:blipFill>
        <p:spPr bwMode="auto">
          <a:xfrm>
            <a:off x="6082646" y="1824082"/>
            <a:ext cx="2848487" cy="15007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ldaduras Técnicas - LaserTIG">
            <a:extLst>
              <a:ext uri="{FF2B5EF4-FFF2-40B4-BE49-F238E27FC236}">
                <a16:creationId xmlns:a16="http://schemas.microsoft.com/office/drawing/2014/main" id="{1642C832-BA13-900F-8E85-777BF5946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637" r="1" b="20400"/>
          <a:stretch/>
        </p:blipFill>
        <p:spPr bwMode="auto">
          <a:xfrm>
            <a:off x="3188231" y="241300"/>
            <a:ext cx="2845104" cy="3083492"/>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B6AEAD8D-E251-20D6-1B36-52C146CEAC03}"/>
              </a:ext>
            </a:extLst>
          </p:cNvPr>
          <p:cNvPicPr>
            <a:picLocks noChangeAspect="1"/>
          </p:cNvPicPr>
          <p:nvPr/>
        </p:nvPicPr>
        <p:blipFill>
          <a:blip r:embed="rId6"/>
          <a:srcRect r="1" b="20387"/>
          <a:stretch/>
        </p:blipFill>
        <p:spPr>
          <a:xfrm>
            <a:off x="293335" y="241301"/>
            <a:ext cx="2848178" cy="1507913"/>
          </a:xfrm>
          <a:prstGeom prst="rect">
            <a:avLst/>
          </a:prstGeom>
        </p:spPr>
      </p:pic>
      <p:pic>
        <p:nvPicPr>
          <p:cNvPr id="16" name="Afbeelding 15">
            <a:extLst>
              <a:ext uri="{FF2B5EF4-FFF2-40B4-BE49-F238E27FC236}">
                <a16:creationId xmlns:a16="http://schemas.microsoft.com/office/drawing/2014/main" id="{C88A7680-4108-8DA8-BF07-785B546FA9A5}"/>
              </a:ext>
            </a:extLst>
          </p:cNvPr>
          <p:cNvPicPr>
            <a:picLocks noChangeAspect="1"/>
          </p:cNvPicPr>
          <p:nvPr/>
        </p:nvPicPr>
        <p:blipFill>
          <a:blip r:embed="rId7"/>
          <a:srcRect r="1" b="5658"/>
          <a:stretch/>
        </p:blipFill>
        <p:spPr>
          <a:xfrm>
            <a:off x="1076211" y="1769567"/>
            <a:ext cx="1516677" cy="804870"/>
          </a:xfrm>
          <a:prstGeom prst="rect">
            <a:avLst/>
          </a:prstGeom>
        </p:spPr>
      </p:pic>
      <p:pic>
        <p:nvPicPr>
          <p:cNvPr id="17" name="Afbeelding 16">
            <a:extLst>
              <a:ext uri="{FF2B5EF4-FFF2-40B4-BE49-F238E27FC236}">
                <a16:creationId xmlns:a16="http://schemas.microsoft.com/office/drawing/2014/main" id="{427FF244-FCB8-B794-5314-28A93648898A}"/>
              </a:ext>
            </a:extLst>
          </p:cNvPr>
          <p:cNvPicPr>
            <a:picLocks noChangeAspect="1"/>
          </p:cNvPicPr>
          <p:nvPr/>
        </p:nvPicPr>
        <p:blipFill>
          <a:blip r:embed="rId8"/>
          <a:srcRect t="5069" r="1" b="15557"/>
          <a:stretch/>
        </p:blipFill>
        <p:spPr>
          <a:xfrm>
            <a:off x="292850" y="2594790"/>
            <a:ext cx="2846070" cy="1507913"/>
          </a:xfrm>
          <a:prstGeom prst="rect">
            <a:avLst/>
          </a:prstGeom>
        </p:spPr>
      </p:pic>
    </p:spTree>
    <p:extLst>
      <p:ext uri="{BB962C8B-B14F-4D97-AF65-F5344CB8AC3E}">
        <p14:creationId xmlns:p14="http://schemas.microsoft.com/office/powerpoint/2010/main" val="173966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4330"/>
            <a:ext cx="8229600" cy="857250"/>
          </a:xfrm>
        </p:spPr>
        <p:txBody>
          <a:bodyPr/>
          <a:lstStyle/>
          <a:p>
            <a:r>
              <a:rPr lang="en-US" sz="2600" b="1" dirty="0" smtClean="0">
                <a:solidFill>
                  <a:srgbClr val="008BD1"/>
                </a:solidFill>
                <a:latin typeface="Arial" panose="020B0604020202020204" pitchFamily="34" charset="0"/>
                <a:cs typeface="Arial" panose="020B0604020202020204" pitchFamily="34" charset="0"/>
              </a:rPr>
              <a:t>Het IOP in beweging</a:t>
            </a:r>
            <a:endParaRPr lang="nl-NL" sz="2600" b="1" dirty="0">
              <a:solidFill>
                <a:srgbClr val="008BD1"/>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610369" y="1063229"/>
            <a:ext cx="8374489" cy="3739490"/>
          </a:xfrm>
        </p:spPr>
        <p:txBody>
          <a:bodyPr/>
          <a:lstStyle/>
          <a:p>
            <a:pPr marL="0" indent="0">
              <a:buClr>
                <a:srgbClr val="79C242"/>
              </a:buClr>
              <a:buNone/>
            </a:pPr>
            <a:r>
              <a:rPr lang="nl-NL" sz="1800" b="1" dirty="0" smtClean="0">
                <a:solidFill>
                  <a:srgbClr val="FF0066"/>
                </a:solidFill>
                <a:latin typeface="Arial" panose="020B0604020202020204" pitchFamily="34" charset="0"/>
                <a:cs typeface="Arial" panose="020B0604020202020204" pitchFamily="34" charset="0"/>
              </a:rPr>
              <a:t>Wat gaan we allemaal doen en beleven vandaag? </a:t>
            </a:r>
          </a:p>
          <a:p>
            <a:pPr marL="0" indent="0">
              <a:buClr>
                <a:srgbClr val="79C242"/>
              </a:buClr>
              <a:buNone/>
            </a:pPr>
            <a:endParaRPr lang="nl-NL" sz="800" dirty="0">
              <a:latin typeface="Arial" panose="020B0604020202020204" pitchFamily="34" charset="0"/>
              <a:cs typeface="Arial" panose="020B0604020202020204" pitchFamily="34" charset="0"/>
            </a:endParaRPr>
          </a:p>
          <a:p>
            <a:pPr marL="0" indent="0">
              <a:buClr>
                <a:srgbClr val="79C242"/>
              </a:buClr>
              <a:buNone/>
            </a:pPr>
            <a:r>
              <a:rPr lang="nl-NL" sz="1600" dirty="0" smtClean="0">
                <a:latin typeface="Arial" panose="020B0604020202020204" pitchFamily="34" charset="0"/>
                <a:cs typeface="Arial" panose="020B0604020202020204" pitchFamily="34" charset="0"/>
              </a:rPr>
              <a:t>We </a:t>
            </a:r>
            <a:r>
              <a:rPr lang="nl-NL" sz="1600" dirty="0">
                <a:latin typeface="Arial" panose="020B0604020202020204" pitchFamily="34" charset="0"/>
                <a:cs typeface="Arial" panose="020B0604020202020204" pitchFamily="34" charset="0"/>
              </a:rPr>
              <a:t>gaan </a:t>
            </a:r>
            <a:r>
              <a:rPr lang="nl-NL" sz="1600" dirty="0" smtClean="0">
                <a:latin typeface="Arial" panose="020B0604020202020204" pitchFamily="34" charset="0"/>
                <a:cs typeface="Arial" panose="020B0604020202020204" pitchFamily="34" charset="0"/>
              </a:rPr>
              <a:t>…</a:t>
            </a:r>
          </a:p>
          <a:p>
            <a:pPr>
              <a:buClr>
                <a:srgbClr val="79C242"/>
              </a:buClr>
              <a:buFont typeface="Arial" panose="020B0604020202020204" pitchFamily="34" charset="0"/>
              <a:buChar char="•"/>
            </a:pPr>
            <a:r>
              <a:rPr lang="nl-NL" sz="1600" b="1" dirty="0" smtClean="0">
                <a:latin typeface="Arial" panose="020B0604020202020204" pitchFamily="34" charset="0"/>
                <a:cs typeface="Arial" panose="020B0604020202020204" pitchFamily="34" charset="0"/>
              </a:rPr>
              <a:t>Aikido</a:t>
            </a:r>
            <a:r>
              <a:rPr lang="nl-NL" sz="1600" dirty="0" smtClean="0">
                <a:latin typeface="Arial" panose="020B0604020202020204" pitchFamily="34" charset="0"/>
                <a:cs typeface="Arial" panose="020B0604020202020204" pitchFamily="34" charset="0"/>
              </a:rPr>
              <a:t> </a:t>
            </a:r>
            <a:r>
              <a:rPr lang="nl-NL" sz="1600" dirty="0">
                <a:latin typeface="Arial" panose="020B0604020202020204" pitchFamily="34" charset="0"/>
                <a:cs typeface="Arial" panose="020B0604020202020204" pitchFamily="34" charset="0"/>
              </a:rPr>
              <a:t>beoefenen met Johan Lodder en ons persoonlijk ontwikkelen</a:t>
            </a:r>
          </a:p>
          <a:p>
            <a:pPr>
              <a:buClr>
                <a:srgbClr val="79C242"/>
              </a:buClr>
              <a:buFont typeface="Arial" panose="020B0604020202020204" pitchFamily="34" charset="0"/>
              <a:buChar char="•"/>
            </a:pPr>
            <a:r>
              <a:rPr lang="nl-NL" sz="1600" b="1" dirty="0" smtClean="0">
                <a:latin typeface="Arial" panose="020B0604020202020204" pitchFamily="34" charset="0"/>
                <a:cs typeface="Arial" panose="020B0604020202020204" pitchFamily="34" charset="0"/>
              </a:rPr>
              <a:t>wandelen</a:t>
            </a:r>
            <a:r>
              <a:rPr lang="nl-NL" sz="1600" dirty="0" smtClean="0">
                <a:latin typeface="Arial" panose="020B0604020202020204" pitchFamily="34" charset="0"/>
                <a:cs typeface="Arial" panose="020B0604020202020204" pitchFamily="34" charset="0"/>
              </a:rPr>
              <a:t> </a:t>
            </a:r>
            <a:r>
              <a:rPr lang="nl-NL" sz="1600" dirty="0">
                <a:latin typeface="Arial" panose="020B0604020202020204" pitchFamily="34" charset="0"/>
                <a:cs typeface="Arial" panose="020B0604020202020204" pitchFamily="34" charset="0"/>
              </a:rPr>
              <a:t>en praten met Andries Breel over verbindend leiderschap </a:t>
            </a:r>
          </a:p>
          <a:p>
            <a:pPr>
              <a:buClr>
                <a:srgbClr val="79C242"/>
              </a:buClr>
              <a:buFont typeface="Arial" panose="020B0604020202020204" pitchFamily="34" charset="0"/>
              <a:buChar char="•"/>
            </a:pPr>
            <a:r>
              <a:rPr lang="nl-NL" sz="1600" b="1" dirty="0" smtClean="0">
                <a:latin typeface="Arial" panose="020B0604020202020204" pitchFamily="34" charset="0"/>
                <a:cs typeface="Arial" panose="020B0604020202020204" pitchFamily="34" charset="0"/>
              </a:rPr>
              <a:t>inclusieve </a:t>
            </a:r>
            <a:r>
              <a:rPr lang="nl-NL" sz="1600" b="1" dirty="0">
                <a:latin typeface="Arial" panose="020B0604020202020204" pitchFamily="34" charset="0"/>
                <a:cs typeface="Arial" panose="020B0604020202020204" pitchFamily="34" charset="0"/>
              </a:rPr>
              <a:t>technologie </a:t>
            </a:r>
            <a:r>
              <a:rPr lang="nl-NL" sz="1600" dirty="0">
                <a:latin typeface="Arial" panose="020B0604020202020204" pitchFamily="34" charset="0"/>
                <a:cs typeface="Arial" panose="020B0604020202020204" pitchFamily="34" charset="0"/>
              </a:rPr>
              <a:t>inzetten met Michel </a:t>
            </a:r>
            <a:r>
              <a:rPr lang="nl-NL" sz="1600" dirty="0" smtClean="0">
                <a:latin typeface="Arial" panose="020B0604020202020204" pitchFamily="34" charset="0"/>
                <a:cs typeface="Arial" panose="020B0604020202020204" pitchFamily="34" charset="0"/>
              </a:rPr>
              <a:t>Starreveld</a:t>
            </a:r>
          </a:p>
          <a:p>
            <a:pPr>
              <a:buClr>
                <a:srgbClr val="79C242"/>
              </a:buClr>
              <a:buFont typeface="Arial" panose="020B0604020202020204" pitchFamily="34" charset="0"/>
              <a:buChar char="•"/>
            </a:pPr>
            <a:r>
              <a:rPr lang="nl-NL" sz="1600" dirty="0" smtClean="0">
                <a:latin typeface="Arial" panose="020B0604020202020204" pitchFamily="34" charset="0"/>
                <a:cs typeface="Arial" panose="020B0604020202020204" pitchFamily="34" charset="0"/>
              </a:rPr>
              <a:t>een </a:t>
            </a:r>
            <a:r>
              <a:rPr lang="nl-NL" sz="1600" b="1" dirty="0">
                <a:latin typeface="Arial" panose="020B0604020202020204" pitchFamily="34" charset="0"/>
                <a:cs typeface="Arial" panose="020B0604020202020204" pitchFamily="34" charset="0"/>
              </a:rPr>
              <a:t>generatiebewuste blik </a:t>
            </a:r>
            <a:r>
              <a:rPr lang="nl-NL" sz="1600" dirty="0">
                <a:latin typeface="Arial" panose="020B0604020202020204" pitchFamily="34" charset="0"/>
                <a:cs typeface="Arial" panose="020B0604020202020204" pitchFamily="34" charset="0"/>
              </a:rPr>
              <a:t>ontwikkelen met Anke Vlaming en </a:t>
            </a:r>
            <a:r>
              <a:rPr lang="nl-NL" sz="1600" dirty="0" err="1">
                <a:latin typeface="Arial" panose="020B0604020202020204" pitchFamily="34" charset="0"/>
                <a:cs typeface="Arial" panose="020B0604020202020204" pitchFamily="34" charset="0"/>
              </a:rPr>
              <a:t>en</a:t>
            </a:r>
            <a:r>
              <a:rPr lang="nl-NL" sz="1600" dirty="0">
                <a:latin typeface="Arial" panose="020B0604020202020204" pitchFamily="34" charset="0"/>
                <a:cs typeface="Arial" panose="020B0604020202020204" pitchFamily="34" charset="0"/>
              </a:rPr>
              <a:t> Audrey </a:t>
            </a:r>
            <a:r>
              <a:rPr lang="nl-NL" sz="1600" dirty="0" err="1">
                <a:latin typeface="Arial" panose="020B0604020202020204" pitchFamily="34" charset="0"/>
                <a:cs typeface="Arial" panose="020B0604020202020204" pitchFamily="34" charset="0"/>
              </a:rPr>
              <a:t>Breijman</a:t>
            </a:r>
            <a:endParaRPr lang="nl-NL" sz="1600" dirty="0">
              <a:latin typeface="Arial" panose="020B0604020202020204" pitchFamily="34" charset="0"/>
              <a:cs typeface="Arial" panose="020B0604020202020204" pitchFamily="34" charset="0"/>
            </a:endParaRPr>
          </a:p>
          <a:p>
            <a:pPr>
              <a:buClr>
                <a:srgbClr val="79C242"/>
              </a:buClr>
              <a:buFont typeface="Arial" panose="020B0604020202020204" pitchFamily="34" charset="0"/>
              <a:buChar char="•"/>
            </a:pPr>
            <a:r>
              <a:rPr lang="nl-NL" sz="1600" dirty="0" smtClean="0">
                <a:latin typeface="Arial" panose="020B0604020202020204" pitchFamily="34" charset="0"/>
                <a:cs typeface="Arial" panose="020B0604020202020204" pitchFamily="34" charset="0"/>
              </a:rPr>
              <a:t>een </a:t>
            </a:r>
            <a:r>
              <a:rPr lang="nl-NL" sz="1600" b="1" dirty="0">
                <a:latin typeface="Arial" panose="020B0604020202020204" pitchFamily="34" charset="0"/>
                <a:cs typeface="Arial" panose="020B0604020202020204" pitchFamily="34" charset="0"/>
              </a:rPr>
              <a:t>spel spelen </a:t>
            </a:r>
            <a:r>
              <a:rPr lang="nl-NL" sz="1600" dirty="0">
                <a:latin typeface="Arial" panose="020B0604020202020204" pitchFamily="34" charset="0"/>
                <a:cs typeface="Arial" panose="020B0604020202020204" pitchFamily="34" charset="0"/>
              </a:rPr>
              <a:t>met Jessica Braunius en Bruno Fermin over de Kracht van </a:t>
            </a:r>
            <a:r>
              <a:rPr lang="nl-NL" sz="1600" dirty="0" smtClean="0">
                <a:latin typeface="Arial" panose="020B0604020202020204" pitchFamily="34" charset="0"/>
                <a:cs typeface="Arial" panose="020B0604020202020204" pitchFamily="34" charset="0"/>
              </a:rPr>
              <a:t>Ontwikkelen</a:t>
            </a:r>
          </a:p>
          <a:p>
            <a:pPr>
              <a:buClr>
                <a:srgbClr val="79C242"/>
              </a:buClr>
              <a:buFont typeface="Arial" panose="020B0604020202020204" pitchFamily="34" charset="0"/>
              <a:buChar char="•"/>
            </a:pPr>
            <a:r>
              <a:rPr lang="nl-NL" sz="1600" dirty="0" smtClean="0">
                <a:latin typeface="Arial" panose="020B0604020202020204" pitchFamily="34" charset="0"/>
                <a:cs typeface="Arial" panose="020B0604020202020204" pitchFamily="34" charset="0"/>
              </a:rPr>
              <a:t>leren </a:t>
            </a:r>
            <a:r>
              <a:rPr lang="nl-NL" sz="1600" dirty="0">
                <a:latin typeface="Arial" panose="020B0604020202020204" pitchFamily="34" charset="0"/>
                <a:cs typeface="Arial" panose="020B0604020202020204" pitchFamily="34" charset="0"/>
              </a:rPr>
              <a:t>over </a:t>
            </a:r>
            <a:r>
              <a:rPr lang="nl-NL" sz="1600" b="1" dirty="0">
                <a:latin typeface="Arial" panose="020B0604020202020204" pitchFamily="34" charset="0"/>
                <a:cs typeface="Arial" panose="020B0604020202020204" pitchFamily="34" charset="0"/>
              </a:rPr>
              <a:t>secure </a:t>
            </a:r>
            <a:r>
              <a:rPr lang="nl-NL" sz="1600" b="1" dirty="0" err="1">
                <a:latin typeface="Arial" panose="020B0604020202020204" pitchFamily="34" charset="0"/>
                <a:cs typeface="Arial" panose="020B0604020202020204" pitchFamily="34" charset="0"/>
              </a:rPr>
              <a:t>based</a:t>
            </a:r>
            <a:r>
              <a:rPr lang="nl-NL" sz="1600" b="1" dirty="0">
                <a:latin typeface="Arial" panose="020B0604020202020204" pitchFamily="34" charset="0"/>
                <a:cs typeface="Arial" panose="020B0604020202020204" pitchFamily="34" charset="0"/>
              </a:rPr>
              <a:t> </a:t>
            </a:r>
            <a:r>
              <a:rPr lang="nl-NL" sz="1600" b="1" dirty="0" err="1">
                <a:latin typeface="Arial" panose="020B0604020202020204" pitchFamily="34" charset="0"/>
                <a:cs typeface="Arial" panose="020B0604020202020204" pitchFamily="34" charset="0"/>
              </a:rPr>
              <a:t>leadership</a:t>
            </a:r>
            <a:r>
              <a:rPr lang="nl-NL" sz="1600" b="1" dirty="0">
                <a:latin typeface="Arial" panose="020B0604020202020204" pitchFamily="34" charset="0"/>
                <a:cs typeface="Arial" panose="020B0604020202020204" pitchFamily="34" charset="0"/>
              </a:rPr>
              <a:t> </a:t>
            </a:r>
            <a:r>
              <a:rPr lang="nl-NL" sz="1600" dirty="0">
                <a:latin typeface="Arial" panose="020B0604020202020204" pitchFamily="34" charset="0"/>
                <a:cs typeface="Arial" panose="020B0604020202020204" pitchFamily="34" charset="0"/>
              </a:rPr>
              <a:t>van Arjan Bleeker (zorg voor uitdaging)</a:t>
            </a:r>
          </a:p>
          <a:p>
            <a:pPr>
              <a:buClr>
                <a:srgbClr val="79C242"/>
              </a:buClr>
              <a:buFont typeface="Arial" panose="020B0604020202020204" pitchFamily="34" charset="0"/>
              <a:buChar char="•"/>
            </a:pPr>
            <a:r>
              <a:rPr lang="nl-NL" sz="1600" dirty="0" smtClean="0">
                <a:latin typeface="Arial" panose="020B0604020202020204" pitchFamily="34" charset="0"/>
                <a:cs typeface="Arial" panose="020B0604020202020204" pitchFamily="34" charset="0"/>
              </a:rPr>
              <a:t>dromen </a:t>
            </a:r>
            <a:r>
              <a:rPr lang="nl-NL" sz="1600" dirty="0">
                <a:latin typeface="Arial" panose="020B0604020202020204" pitchFamily="34" charset="0"/>
                <a:cs typeface="Arial" panose="020B0604020202020204" pitchFamily="34" charset="0"/>
              </a:rPr>
              <a:t>dat </a:t>
            </a:r>
            <a:r>
              <a:rPr lang="nl-NL" sz="1600" b="1" dirty="0">
                <a:latin typeface="Arial" panose="020B0604020202020204" pitchFamily="34" charset="0"/>
                <a:cs typeface="Arial" panose="020B0604020202020204" pitchFamily="34" charset="0"/>
              </a:rPr>
              <a:t>ontwikkeling echt centraal </a:t>
            </a:r>
            <a:r>
              <a:rPr lang="nl-NL" sz="1600" dirty="0">
                <a:latin typeface="Arial" panose="020B0604020202020204" pitchFamily="34" charset="0"/>
                <a:cs typeface="Arial" panose="020B0604020202020204" pitchFamily="34" charset="0"/>
              </a:rPr>
              <a:t>staat met Edwin </a:t>
            </a:r>
            <a:r>
              <a:rPr lang="nl-NL" sz="1600" dirty="0" smtClean="0">
                <a:latin typeface="Arial" panose="020B0604020202020204" pitchFamily="34" charset="0"/>
                <a:cs typeface="Arial" panose="020B0604020202020204" pitchFamily="34" charset="0"/>
              </a:rPr>
              <a:t>Brink en</a:t>
            </a:r>
          </a:p>
          <a:p>
            <a:pPr>
              <a:buClr>
                <a:srgbClr val="79C242"/>
              </a:buClr>
              <a:buFont typeface="Arial" panose="020B0604020202020204" pitchFamily="34" charset="0"/>
              <a:buChar char="•"/>
            </a:pPr>
            <a:r>
              <a:rPr lang="nl-NL" sz="1600" dirty="0" smtClean="0">
                <a:latin typeface="Arial" panose="020B0604020202020204" pitchFamily="34" charset="0"/>
                <a:cs typeface="Arial" panose="020B0604020202020204" pitchFamily="34" charset="0"/>
              </a:rPr>
              <a:t>met Andries leren ‘</a:t>
            </a:r>
            <a:r>
              <a:rPr lang="nl-NL" sz="1600" b="1" dirty="0">
                <a:latin typeface="Arial" panose="020B0604020202020204" pitchFamily="34" charset="0"/>
                <a:cs typeface="Arial" panose="020B0604020202020204" pitchFamily="34" charset="0"/>
              </a:rPr>
              <a:t>out of </a:t>
            </a:r>
            <a:r>
              <a:rPr lang="nl-NL" sz="1600" b="1" dirty="0" err="1">
                <a:latin typeface="Arial" panose="020B0604020202020204" pitchFamily="34" charset="0"/>
                <a:cs typeface="Arial" panose="020B0604020202020204" pitchFamily="34" charset="0"/>
              </a:rPr>
              <a:t>the</a:t>
            </a:r>
            <a:r>
              <a:rPr lang="nl-NL" sz="1600" b="1" dirty="0">
                <a:latin typeface="Arial" panose="020B0604020202020204" pitchFamily="34" charset="0"/>
                <a:cs typeface="Arial" panose="020B0604020202020204" pitchFamily="34" charset="0"/>
              </a:rPr>
              <a:t> box’ te denken</a:t>
            </a:r>
            <a:r>
              <a:rPr lang="nl-NL" sz="1600" dirty="0">
                <a:latin typeface="Arial" panose="020B0604020202020204" pitchFamily="34" charset="0"/>
                <a:cs typeface="Arial" panose="020B0604020202020204" pitchFamily="34" charset="0"/>
              </a:rPr>
              <a:t>: creatief in actie! </a:t>
            </a:r>
          </a:p>
          <a:p>
            <a:pPr marL="0" indent="0">
              <a:buClr>
                <a:srgbClr val="79C242"/>
              </a:buClr>
              <a:buNone/>
            </a:pPr>
            <a:endParaRPr lang="nl-NL" sz="1100" dirty="0">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662" y="205306"/>
            <a:ext cx="1525196" cy="857923"/>
          </a:xfrm>
          <a:prstGeom prst="rect">
            <a:avLst/>
          </a:prstGeom>
        </p:spPr>
      </p:pic>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spTree>
    <p:extLst>
      <p:ext uri="{BB962C8B-B14F-4D97-AF65-F5344CB8AC3E}">
        <p14:creationId xmlns:p14="http://schemas.microsoft.com/office/powerpoint/2010/main" val="1111953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818" y="320453"/>
            <a:ext cx="1525196" cy="857923"/>
          </a:xfrm>
          <a:prstGeom prst="rect">
            <a:avLst/>
          </a:prstGeom>
        </p:spPr>
      </p:pic>
      <p:sp>
        <p:nvSpPr>
          <p:cNvPr id="2" name="Title 1"/>
          <p:cNvSpPr>
            <a:spLocks noGrp="1"/>
          </p:cNvSpPr>
          <p:nvPr>
            <p:ph type="title"/>
          </p:nvPr>
        </p:nvSpPr>
        <p:spPr>
          <a:xfrm>
            <a:off x="457200" y="321126"/>
            <a:ext cx="7014576" cy="857250"/>
          </a:xfrm>
        </p:spPr>
        <p:txBody>
          <a:bodyPr/>
          <a:lstStyle/>
          <a:p>
            <a:r>
              <a:rPr lang="nl-NL" sz="2800" b="1" dirty="0">
                <a:solidFill>
                  <a:srgbClr val="008BD1"/>
                </a:solidFill>
                <a:latin typeface="Arial" panose="020B0604020202020204" pitchFamily="34" charset="0"/>
                <a:cs typeface="Arial" panose="020B0604020202020204" pitchFamily="34" charset="0"/>
              </a:rPr>
              <a:t>Wat betekent een wendbare medewerker met eigen regie?</a:t>
            </a:r>
            <a:endParaRPr lang="en-US" sz="2800" b="1" dirty="0">
              <a:solidFill>
                <a:srgbClr val="008BD1"/>
              </a:solidFill>
              <a:latin typeface="Arial" panose="020B0604020202020204" pitchFamily="34" charset="0"/>
              <a:cs typeface="Arial" panose="020B0604020202020204" pitchFamily="34" charset="0"/>
            </a:endParaRPr>
          </a:p>
        </p:txBody>
      </p:sp>
      <p:sp>
        <p:nvSpPr>
          <p:cNvPr id="3" name="Rechthoek 2"/>
          <p:cNvSpPr/>
          <p:nvPr/>
        </p:nvSpPr>
        <p:spPr>
          <a:xfrm>
            <a:off x="7471776" y="4490581"/>
            <a:ext cx="1478071" cy="563671"/>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graphicFrame>
        <p:nvGraphicFramePr>
          <p:cNvPr id="11" name="Tijdelijke aanduiding voor inhoud 2">
            <a:extLst>
              <a:ext uri="{FF2B5EF4-FFF2-40B4-BE49-F238E27FC236}">
                <a16:creationId xmlns:a16="http://schemas.microsoft.com/office/drawing/2014/main" id="{0E6ACD45-1192-E31F-D221-4188DDF30603}"/>
              </a:ext>
            </a:extLst>
          </p:cNvPr>
          <p:cNvGraphicFramePr>
            <a:graphicFrameLocks noGrp="1"/>
          </p:cNvGraphicFramePr>
          <p:nvPr>
            <p:ph idx="1"/>
            <p:extLst>
              <p:ext uri="{D42A27DB-BD31-4B8C-83A1-F6EECF244321}">
                <p14:modId xmlns:p14="http://schemas.microsoft.com/office/powerpoint/2010/main" val="3832094041"/>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7776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4329"/>
            <a:ext cx="3382676" cy="923325"/>
          </a:xfrm>
        </p:spPr>
        <p:txBody>
          <a:bodyPr/>
          <a:lstStyle/>
          <a:p>
            <a:r>
              <a:rPr lang="nl-NL" sz="2600" b="1" dirty="0" smtClean="0">
                <a:solidFill>
                  <a:srgbClr val="008BD1"/>
                </a:solidFill>
                <a:latin typeface="Arial" panose="020B0604020202020204" pitchFamily="34" charset="0"/>
                <a:cs typeface="Arial" panose="020B0604020202020204" pitchFamily="34" charset="0"/>
              </a:rPr>
              <a:t>Eigen regie model</a:t>
            </a:r>
            <a:endParaRPr lang="nl-NL" sz="2600" b="1" dirty="0">
              <a:solidFill>
                <a:srgbClr val="008BD1"/>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635421" y="1063229"/>
            <a:ext cx="3530601" cy="3739490"/>
          </a:xfrm>
        </p:spPr>
        <p:txBody>
          <a:bodyPr/>
          <a:lstStyle/>
          <a:p>
            <a:pPr marL="0" indent="0">
              <a:buClr>
                <a:srgbClr val="79C242"/>
              </a:buClr>
              <a:buNone/>
            </a:pPr>
            <a:r>
              <a:rPr lang="nl-NL" sz="1800" dirty="0">
                <a:latin typeface="Arial" panose="020B0604020202020204" pitchFamily="34" charset="0"/>
                <a:cs typeface="Arial" panose="020B0604020202020204" pitchFamily="34" charset="0"/>
              </a:rPr>
              <a:t>Onderzoek vanuit de A&amp;O psychologie, HRM en loopbaanmanagement </a:t>
            </a:r>
            <a:endParaRPr lang="nl-NL" sz="1800" dirty="0" smtClean="0">
              <a:latin typeface="Arial" panose="020B0604020202020204" pitchFamily="34" charset="0"/>
              <a:cs typeface="Arial" panose="020B0604020202020204" pitchFamily="34" charset="0"/>
            </a:endParaRPr>
          </a:p>
          <a:p>
            <a:pPr marL="0" indent="0">
              <a:buClr>
                <a:srgbClr val="79C242"/>
              </a:buClr>
              <a:buNone/>
            </a:pPr>
            <a:r>
              <a:rPr lang="nl-NL" sz="1200" dirty="0" smtClean="0">
                <a:latin typeface="Arial" panose="020B0604020202020204" pitchFamily="34" charset="0"/>
                <a:cs typeface="Arial" panose="020B0604020202020204" pitchFamily="34" charset="0"/>
              </a:rPr>
              <a:t>(</a:t>
            </a:r>
            <a:r>
              <a:rPr lang="nl-NL" sz="1200" dirty="0">
                <a:latin typeface="Arial" panose="020B0604020202020204" pitchFamily="34" charset="0"/>
                <a:cs typeface="Arial" panose="020B0604020202020204" pitchFamily="34" charset="0"/>
              </a:rPr>
              <a:t>Van </a:t>
            </a:r>
            <a:r>
              <a:rPr lang="nl-NL" sz="1200" dirty="0" err="1">
                <a:latin typeface="Arial" panose="020B0604020202020204" pitchFamily="34" charset="0"/>
                <a:cs typeface="Arial" panose="020B0604020202020204" pitchFamily="34" charset="0"/>
              </a:rPr>
              <a:t>Vuuren</a:t>
            </a:r>
            <a:r>
              <a:rPr lang="nl-NL" sz="1200" dirty="0">
                <a:latin typeface="Arial" panose="020B0604020202020204" pitchFamily="34" charset="0"/>
                <a:cs typeface="Arial" panose="020B0604020202020204" pitchFamily="34" charset="0"/>
              </a:rPr>
              <a:t> et al., 2016; </a:t>
            </a:r>
            <a:r>
              <a:rPr lang="nl-NL" sz="1200" dirty="0" err="1">
                <a:latin typeface="Arial" panose="020B0604020202020204" pitchFamily="34" charset="0"/>
                <a:cs typeface="Arial" panose="020B0604020202020204" pitchFamily="34" charset="0"/>
              </a:rPr>
              <a:t>Deci</a:t>
            </a:r>
            <a:r>
              <a:rPr lang="nl-NL" sz="1200" dirty="0">
                <a:latin typeface="Arial" panose="020B0604020202020204" pitchFamily="34" charset="0"/>
                <a:cs typeface="Arial" panose="020B0604020202020204" pitchFamily="34" charset="0"/>
              </a:rPr>
              <a:t> &amp; Ryan, 2000; </a:t>
            </a:r>
            <a:r>
              <a:rPr lang="nl-NL" sz="1200" dirty="0" err="1">
                <a:latin typeface="Arial" panose="020B0604020202020204" pitchFamily="34" charset="0"/>
                <a:cs typeface="Arial" panose="020B0604020202020204" pitchFamily="34" charset="0"/>
              </a:rPr>
              <a:t>Bandura</a:t>
            </a:r>
            <a:r>
              <a:rPr lang="nl-NL" sz="1200" dirty="0">
                <a:latin typeface="Arial" panose="020B0604020202020204" pitchFamily="34" charset="0"/>
                <a:cs typeface="Arial" panose="020B0604020202020204" pitchFamily="34" charset="0"/>
              </a:rPr>
              <a:t>, 1977; </a:t>
            </a:r>
            <a:r>
              <a:rPr lang="nl-NL" sz="1200" dirty="0" err="1">
                <a:latin typeface="Arial" panose="020B0604020202020204" pitchFamily="34" charset="0"/>
                <a:cs typeface="Arial" panose="020B0604020202020204" pitchFamily="34" charset="0"/>
              </a:rPr>
              <a:t>Ajzen</a:t>
            </a:r>
            <a:r>
              <a:rPr lang="nl-NL" sz="1200" dirty="0">
                <a:latin typeface="Arial" panose="020B0604020202020204" pitchFamily="34" charset="0"/>
                <a:cs typeface="Arial" panose="020B0604020202020204" pitchFamily="34" charset="0"/>
              </a:rPr>
              <a:t>, </a:t>
            </a:r>
            <a:r>
              <a:rPr lang="nl-NL" sz="1200" dirty="0" smtClean="0">
                <a:latin typeface="Arial" panose="020B0604020202020204" pitchFamily="34" charset="0"/>
                <a:cs typeface="Arial" panose="020B0604020202020204" pitchFamily="34" charset="0"/>
              </a:rPr>
              <a:t>2002) </a:t>
            </a:r>
          </a:p>
          <a:p>
            <a:pPr marL="0" indent="0">
              <a:buClr>
                <a:srgbClr val="79C242"/>
              </a:buClr>
              <a:buNone/>
            </a:pPr>
            <a:endParaRPr lang="nl-NL" sz="1800" dirty="0" smtClean="0">
              <a:latin typeface="Arial" panose="020B0604020202020204" pitchFamily="34" charset="0"/>
              <a:cs typeface="Arial" panose="020B0604020202020204" pitchFamily="34" charset="0"/>
            </a:endParaRPr>
          </a:p>
          <a:p>
            <a:pPr marL="0" indent="0">
              <a:buClr>
                <a:srgbClr val="79C242"/>
              </a:buClr>
              <a:buNone/>
            </a:pPr>
            <a:r>
              <a:rPr lang="nl-NL" sz="1800" dirty="0" smtClean="0">
                <a:latin typeface="Arial" panose="020B0604020202020204" pitchFamily="34" charset="0"/>
                <a:cs typeface="Arial" panose="020B0604020202020204" pitchFamily="34" charset="0"/>
              </a:rPr>
              <a:t>Deze </a:t>
            </a:r>
            <a:r>
              <a:rPr lang="nl-NL" sz="1800" dirty="0">
                <a:latin typeface="Arial" panose="020B0604020202020204" pitchFamily="34" charset="0"/>
                <a:cs typeface="Arial" panose="020B0604020202020204" pitchFamily="34" charset="0"/>
              </a:rPr>
              <a:t>is specifiek gemaakt voor de groep van praktijkopgeleide medewerkers </a:t>
            </a:r>
            <a:endParaRPr lang="nl-NL" sz="1800" dirty="0" smtClean="0">
              <a:latin typeface="Arial" panose="020B0604020202020204" pitchFamily="34" charset="0"/>
              <a:cs typeface="Arial" panose="020B0604020202020204" pitchFamily="34" charset="0"/>
            </a:endParaRPr>
          </a:p>
          <a:p>
            <a:pPr marL="0" indent="0">
              <a:buClr>
                <a:srgbClr val="79C242"/>
              </a:buClr>
              <a:buNone/>
            </a:pPr>
            <a:r>
              <a:rPr lang="nl-NL" sz="1200" dirty="0" smtClean="0">
                <a:latin typeface="Arial" panose="020B0604020202020204" pitchFamily="34" charset="0"/>
                <a:cs typeface="Arial" panose="020B0604020202020204" pitchFamily="34" charset="0"/>
              </a:rPr>
              <a:t>(</a:t>
            </a:r>
            <a:r>
              <a:rPr lang="nl-NL" sz="1200" dirty="0">
                <a:latin typeface="Arial" panose="020B0604020202020204" pitchFamily="34" charset="0"/>
                <a:cs typeface="Arial" panose="020B0604020202020204" pitchFamily="34" charset="0"/>
              </a:rPr>
              <a:t>Vos et al., 2021; Corporaal &amp; Van der Weijde, 2022). </a:t>
            </a:r>
            <a:endParaRPr lang="nl-NL" sz="900" dirty="0">
              <a:latin typeface="Arial" panose="020B0604020202020204" pitchFamily="34" charset="0"/>
              <a:cs typeface="Arial" panose="020B0604020202020204" pitchFamily="34" charset="0"/>
            </a:endParaRPr>
          </a:p>
        </p:txBody>
      </p:sp>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pic>
        <p:nvPicPr>
          <p:cNvPr id="9" name="Afbeelding 8">
            <a:extLst>
              <a:ext uri="{FF2B5EF4-FFF2-40B4-BE49-F238E27FC236}">
                <a16:creationId xmlns:a16="http://schemas.microsoft.com/office/drawing/2014/main" id="{F25B5679-D56B-0AEA-A704-D6E9B0048470}"/>
              </a:ext>
            </a:extLst>
          </p:cNvPr>
          <p:cNvPicPr>
            <a:picLocks noChangeAspect="1"/>
          </p:cNvPicPr>
          <p:nvPr/>
        </p:nvPicPr>
        <p:blipFill rotWithShape="1">
          <a:blip r:embed="rId3"/>
          <a:srcRect l="3316" t="7001" b="2714"/>
          <a:stretch/>
        </p:blipFill>
        <p:spPr>
          <a:xfrm>
            <a:off x="4634630" y="0"/>
            <a:ext cx="4509370" cy="4540047"/>
          </a:xfrm>
          <a:prstGeom prst="rect">
            <a:avLst/>
          </a:prstGeom>
        </p:spPr>
      </p:pic>
    </p:spTree>
    <p:extLst>
      <p:ext uri="{BB962C8B-B14F-4D97-AF65-F5344CB8AC3E}">
        <p14:creationId xmlns:p14="http://schemas.microsoft.com/office/powerpoint/2010/main" val="1855032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2986" y="4538930"/>
            <a:ext cx="1691014" cy="488286"/>
          </a:xfrm>
          <a:prstGeom prst="rect">
            <a:avLst/>
          </a:prstGeom>
        </p:spPr>
      </p:pic>
      <p:pic>
        <p:nvPicPr>
          <p:cNvPr id="10" name="Afbeelding 9">
            <a:extLst>
              <a:ext uri="{FF2B5EF4-FFF2-40B4-BE49-F238E27FC236}">
                <a16:creationId xmlns:a16="http://schemas.microsoft.com/office/drawing/2014/main" id="{121BFC23-F294-CE65-2A1D-0E4B6FB4B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 y="0"/>
            <a:ext cx="9142746" cy="5146500"/>
          </a:xfrm>
          <a:prstGeom prst="rect">
            <a:avLst/>
          </a:prstGeom>
        </p:spPr>
      </p:pic>
      <p:sp>
        <p:nvSpPr>
          <p:cNvPr id="11" name="Rechthoek 10"/>
          <p:cNvSpPr/>
          <p:nvPr/>
        </p:nvSpPr>
        <p:spPr>
          <a:xfrm>
            <a:off x="7321772" y="4582911"/>
            <a:ext cx="1853852" cy="488852"/>
          </a:xfrm>
          <a:prstGeom prst="rect">
            <a:avLst/>
          </a:prstGeom>
          <a:solidFill>
            <a:srgbClr val="FFC000"/>
          </a:solidFill>
          <a:ln w="19050">
            <a:solidFill>
              <a:srgbClr val="1B3C60"/>
            </a:solidFill>
          </a:ln>
        </p:spPr>
        <p:txBody>
          <a:bodyPr wrap="square">
            <a:spAutoFit/>
          </a:bodyPr>
          <a:lstStyle/>
          <a:p>
            <a:pPr defTabSz="685800">
              <a:lnSpc>
                <a:spcPct val="90000"/>
              </a:lnSpc>
              <a:spcAft>
                <a:spcPts val="450"/>
              </a:spcAft>
            </a:pPr>
            <a:r>
              <a:rPr lang="nl-NL" sz="800" i="1" dirty="0" smtClean="0">
                <a:solidFill>
                  <a:schemeClr val="tx1">
                    <a:alpha val="80000"/>
                  </a:schemeClr>
                </a:solidFill>
                <a:latin typeface="Arial" panose="020B0604020202020204" pitchFamily="34" charset="0"/>
                <a:cs typeface="Arial" panose="020B0604020202020204" pitchFamily="34" charset="0"/>
              </a:rPr>
              <a:t>Uitgevoerd in de schoonmaaksector: </a:t>
            </a:r>
          </a:p>
          <a:p>
            <a:pPr defTabSz="685800">
              <a:lnSpc>
                <a:spcPct val="90000"/>
              </a:lnSpc>
              <a:spcAft>
                <a:spcPts val="450"/>
              </a:spcAft>
            </a:pPr>
            <a:r>
              <a:rPr lang="nl-NL" sz="800" i="1" dirty="0" smtClean="0">
                <a:solidFill>
                  <a:schemeClr val="tx1">
                    <a:alpha val="80000"/>
                  </a:schemeClr>
                </a:solidFill>
                <a:latin typeface="Arial" panose="020B0604020202020204" pitchFamily="34" charset="0"/>
                <a:cs typeface="Arial" panose="020B0604020202020204" pitchFamily="34" charset="0"/>
              </a:rPr>
              <a:t>mede mogelijk gemaakt door RAS, Saxion en Windesheim</a:t>
            </a:r>
            <a:endParaRPr lang="nl-NL" sz="800" i="1" dirty="0">
              <a:solidFill>
                <a:schemeClr val="tx1">
                  <a:alpha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165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154" y="339924"/>
            <a:ext cx="8229600" cy="857250"/>
          </a:xfrm>
        </p:spPr>
        <p:txBody>
          <a:bodyPr/>
          <a:lstStyle/>
          <a:p>
            <a:r>
              <a:rPr lang="nl-NL" sz="2600" b="1" dirty="0">
                <a:solidFill>
                  <a:srgbClr val="008BD1"/>
                </a:solidFill>
                <a:latin typeface="Arial" panose="020B0604020202020204" pitchFamily="34" charset="0"/>
                <a:cs typeface="Arial" panose="020B0604020202020204" pitchFamily="34" charset="0"/>
              </a:rPr>
              <a:t>Eigen regie bij schoonmaakmedewerkers</a:t>
            </a:r>
          </a:p>
        </p:txBody>
      </p:sp>
      <p:sp>
        <p:nvSpPr>
          <p:cNvPr id="3" name="Tijdelijke aanduiding voor inhoud 2"/>
          <p:cNvSpPr>
            <a:spLocks noGrp="1"/>
          </p:cNvSpPr>
          <p:nvPr>
            <p:ph idx="1"/>
          </p:nvPr>
        </p:nvSpPr>
        <p:spPr>
          <a:xfrm>
            <a:off x="610369" y="1063229"/>
            <a:ext cx="7863489" cy="3739490"/>
          </a:xfrm>
        </p:spPr>
        <p:txBody>
          <a:bodyPr/>
          <a:lstStyle/>
          <a:p>
            <a:pPr marL="0" indent="0">
              <a:buClr>
                <a:srgbClr val="79C242"/>
              </a:buClr>
              <a:buNone/>
            </a:pPr>
            <a:r>
              <a:rPr lang="nl-NL" sz="1600" b="1" dirty="0">
                <a:solidFill>
                  <a:srgbClr val="FF0066"/>
                </a:solidFill>
                <a:latin typeface="Arial" panose="020B0604020202020204" pitchFamily="34" charset="0"/>
                <a:cs typeface="Arial" panose="020B0604020202020204" pitchFamily="34" charset="0"/>
              </a:rPr>
              <a:t>Ruimte</a:t>
            </a:r>
            <a:r>
              <a:rPr lang="nl-NL" sz="1100" dirty="0">
                <a:latin typeface="Arial" panose="020B0604020202020204" pitchFamily="34" charset="0"/>
                <a:cs typeface="Arial" panose="020B0604020202020204" pitchFamily="34" charset="0"/>
              </a:rPr>
              <a:t> </a:t>
            </a:r>
          </a:p>
          <a:p>
            <a:pPr>
              <a:buClr>
                <a:srgbClr val="79C242"/>
              </a:buClr>
            </a:pPr>
            <a:r>
              <a:rPr lang="nl-NL" sz="1100" dirty="0">
                <a:latin typeface="Arial" panose="020B0604020202020204" pitchFamily="34" charset="0"/>
                <a:cs typeface="Arial" panose="020B0604020202020204" pitchFamily="34" charset="0"/>
              </a:rPr>
              <a:t>Waardeer het maken van fouten, leren zonder fouten gaat niet </a:t>
            </a:r>
          </a:p>
          <a:p>
            <a:pPr>
              <a:buClr>
                <a:srgbClr val="79C242"/>
              </a:buClr>
            </a:pPr>
            <a:r>
              <a:rPr lang="nl-NL" sz="1100" dirty="0">
                <a:latin typeface="Arial" panose="020B0604020202020204" pitchFamily="34" charset="0"/>
                <a:cs typeface="Arial" panose="020B0604020202020204" pitchFamily="34" charset="0"/>
              </a:rPr>
              <a:t>Stimuleer informele ontmoetingen </a:t>
            </a:r>
          </a:p>
          <a:p>
            <a:pPr>
              <a:buClr>
                <a:srgbClr val="79C242"/>
              </a:buClr>
            </a:pPr>
            <a:r>
              <a:rPr lang="nl-NL" sz="1100" dirty="0">
                <a:latin typeface="Arial" panose="020B0604020202020204" pitchFamily="34" charset="0"/>
                <a:cs typeface="Arial" panose="020B0604020202020204" pitchFamily="34" charset="0"/>
              </a:rPr>
              <a:t>Ontwikkel gespreksvaardigheden voor leidinggevenden </a:t>
            </a:r>
          </a:p>
          <a:p>
            <a:pPr>
              <a:buClr>
                <a:srgbClr val="79C242"/>
              </a:buClr>
            </a:pPr>
            <a:r>
              <a:rPr lang="nl-NL" sz="1100" dirty="0">
                <a:latin typeface="Arial" panose="020B0604020202020204" pitchFamily="34" charset="0"/>
                <a:cs typeface="Arial" panose="020B0604020202020204" pitchFamily="34" charset="0"/>
              </a:rPr>
              <a:t>‘Practice </a:t>
            </a:r>
            <a:r>
              <a:rPr lang="nl-NL" sz="1100" dirty="0" err="1">
                <a:latin typeface="Arial" panose="020B0604020202020204" pitchFamily="34" charset="0"/>
                <a:cs typeface="Arial" panose="020B0604020202020204" pitchFamily="34" charset="0"/>
              </a:rPr>
              <a:t>what</a:t>
            </a:r>
            <a:r>
              <a:rPr lang="nl-NL" sz="1100" dirty="0">
                <a:latin typeface="Arial" panose="020B0604020202020204" pitchFamily="34" charset="0"/>
                <a:cs typeface="Arial" panose="020B0604020202020204" pitchFamily="34" charset="0"/>
              </a:rPr>
              <a:t> </a:t>
            </a:r>
            <a:r>
              <a:rPr lang="nl-NL" sz="1100" dirty="0" err="1">
                <a:latin typeface="Arial" panose="020B0604020202020204" pitchFamily="34" charset="0"/>
                <a:cs typeface="Arial" panose="020B0604020202020204" pitchFamily="34" charset="0"/>
              </a:rPr>
              <a:t>you</a:t>
            </a:r>
            <a:r>
              <a:rPr lang="nl-NL" sz="1100" dirty="0">
                <a:latin typeface="Arial" panose="020B0604020202020204" pitchFamily="34" charset="0"/>
                <a:cs typeface="Arial" panose="020B0604020202020204" pitchFamily="34" charset="0"/>
              </a:rPr>
              <a:t> </a:t>
            </a:r>
            <a:r>
              <a:rPr lang="nl-NL" sz="1100" dirty="0" err="1">
                <a:latin typeface="Arial" panose="020B0604020202020204" pitchFamily="34" charset="0"/>
                <a:cs typeface="Arial" panose="020B0604020202020204" pitchFamily="34" charset="0"/>
              </a:rPr>
              <a:t>preach</a:t>
            </a:r>
            <a:r>
              <a:rPr lang="nl-NL" sz="1100" dirty="0">
                <a:latin typeface="Arial" panose="020B0604020202020204" pitchFamily="34" charset="0"/>
                <a:cs typeface="Arial" panose="020B0604020202020204" pitchFamily="34" charset="0"/>
              </a:rPr>
              <a:t>’</a:t>
            </a:r>
          </a:p>
          <a:p>
            <a:pPr>
              <a:buClr>
                <a:srgbClr val="79C242"/>
              </a:buClr>
            </a:pPr>
            <a:r>
              <a:rPr lang="nl-NL" sz="1100" dirty="0">
                <a:latin typeface="Arial" panose="020B0604020202020204" pitchFamily="34" charset="0"/>
                <a:cs typeface="Arial" panose="020B0604020202020204" pitchFamily="34" charset="0"/>
              </a:rPr>
              <a:t>Is de opdrachtgever flexibel genoeg om ruimte te bieden aan eigen regie?</a:t>
            </a:r>
          </a:p>
          <a:p>
            <a:pPr marL="0" indent="0">
              <a:buClr>
                <a:srgbClr val="79C242"/>
              </a:buClr>
              <a:buNone/>
            </a:pPr>
            <a:endParaRPr lang="nl-NL" sz="1100" dirty="0">
              <a:latin typeface="Arial" panose="020B0604020202020204" pitchFamily="34" charset="0"/>
              <a:cs typeface="Arial" panose="020B0604020202020204" pitchFamily="34" charset="0"/>
            </a:endParaRPr>
          </a:p>
          <a:p>
            <a:pPr marL="0" indent="0">
              <a:buClr>
                <a:srgbClr val="79C242"/>
              </a:buClr>
              <a:buNone/>
            </a:pPr>
            <a:r>
              <a:rPr lang="nl-NL" sz="1600" b="1" dirty="0">
                <a:solidFill>
                  <a:srgbClr val="FF0066"/>
                </a:solidFill>
                <a:latin typeface="Arial" panose="020B0604020202020204" pitchFamily="34" charset="0"/>
                <a:cs typeface="Arial" panose="020B0604020202020204" pitchFamily="34" charset="0"/>
              </a:rPr>
              <a:t>Richting</a:t>
            </a:r>
            <a:r>
              <a:rPr lang="nl-NL" sz="1100" dirty="0">
                <a:latin typeface="Arial" panose="020B0604020202020204" pitchFamily="34" charset="0"/>
                <a:cs typeface="Arial" panose="020B0604020202020204" pitchFamily="34" charset="0"/>
              </a:rPr>
              <a:t> </a:t>
            </a:r>
          </a:p>
          <a:p>
            <a:pPr>
              <a:buClr>
                <a:srgbClr val="79C242"/>
              </a:buClr>
            </a:pPr>
            <a:r>
              <a:rPr lang="nl-NL" sz="1100" dirty="0">
                <a:latin typeface="Arial" panose="020B0604020202020204" pitchFamily="34" charset="0"/>
                <a:cs typeface="Arial" panose="020B0604020202020204" pitchFamily="34" charset="0"/>
              </a:rPr>
              <a:t>Urgentie aanwakkeren </a:t>
            </a:r>
          </a:p>
          <a:p>
            <a:pPr>
              <a:buClr>
                <a:srgbClr val="79C242"/>
              </a:buClr>
            </a:pPr>
            <a:r>
              <a:rPr lang="nl-NL" sz="1100" dirty="0">
                <a:latin typeface="Arial" panose="020B0604020202020204" pitchFamily="34" charset="0"/>
                <a:cs typeface="Arial" panose="020B0604020202020204" pitchFamily="34" charset="0"/>
              </a:rPr>
              <a:t>Ondersteun als management met richting bepalen, geef daarbij visuele informatie</a:t>
            </a:r>
          </a:p>
          <a:p>
            <a:pPr>
              <a:buClr>
                <a:srgbClr val="79C242"/>
              </a:buClr>
            </a:pPr>
            <a:r>
              <a:rPr lang="nl-NL" sz="1100" dirty="0">
                <a:latin typeface="Arial" panose="020B0604020202020204" pitchFamily="34" charset="0"/>
                <a:cs typeface="Arial" panose="020B0604020202020204" pitchFamily="34" charset="0"/>
              </a:rPr>
              <a:t>Creëer een veilige werkomgeving voor werknemers. Ondersteun werknemers ook bij digitale angst.  </a:t>
            </a:r>
          </a:p>
          <a:p>
            <a:pPr marL="0" indent="0">
              <a:buClr>
                <a:srgbClr val="79C242"/>
              </a:buClr>
              <a:buNone/>
            </a:pPr>
            <a:endParaRPr lang="nl-NL" sz="1100" dirty="0">
              <a:latin typeface="Arial" panose="020B0604020202020204" pitchFamily="34" charset="0"/>
              <a:cs typeface="Arial" panose="020B0604020202020204" pitchFamily="34" charset="0"/>
            </a:endParaRPr>
          </a:p>
          <a:p>
            <a:pPr marL="0" indent="0">
              <a:buClr>
                <a:srgbClr val="79C242"/>
              </a:buClr>
              <a:buNone/>
            </a:pPr>
            <a:r>
              <a:rPr lang="nl-NL" sz="1600" b="1" dirty="0" smtClean="0">
                <a:solidFill>
                  <a:srgbClr val="FF0066"/>
                </a:solidFill>
                <a:latin typeface="Arial" panose="020B0604020202020204" pitchFamily="34" charset="0"/>
                <a:cs typeface="Arial" panose="020B0604020202020204" pitchFamily="34" charset="0"/>
              </a:rPr>
              <a:t>Ruggesteun</a:t>
            </a:r>
            <a:r>
              <a:rPr lang="nl-NL" sz="1100" dirty="0">
                <a:latin typeface="Arial" panose="020B0604020202020204" pitchFamily="34" charset="0"/>
                <a:cs typeface="Arial" panose="020B0604020202020204" pitchFamily="34" charset="0"/>
              </a:rPr>
              <a:t> </a:t>
            </a:r>
          </a:p>
          <a:p>
            <a:pPr>
              <a:buClr>
                <a:srgbClr val="79C242"/>
              </a:buClr>
            </a:pPr>
            <a:r>
              <a:rPr lang="nl-NL" sz="1100" dirty="0">
                <a:latin typeface="Arial" panose="020B0604020202020204" pitchFamily="34" charset="0"/>
                <a:cs typeface="Arial" panose="020B0604020202020204" pitchFamily="34" charset="0"/>
              </a:rPr>
              <a:t>Zorg dat je als management werknemers ziet en spreekt (relatie),  </a:t>
            </a:r>
          </a:p>
          <a:p>
            <a:pPr>
              <a:buClr>
                <a:srgbClr val="79C242"/>
              </a:buClr>
            </a:pPr>
            <a:r>
              <a:rPr lang="nl-NL" sz="1100" dirty="0">
                <a:latin typeface="Arial" panose="020B0604020202020204" pitchFamily="34" charset="0"/>
                <a:cs typeface="Arial" panose="020B0604020202020204" pitchFamily="34" charset="0"/>
              </a:rPr>
              <a:t>Niet alle medewerkers hebben de motivatie of behoefte om nieuwe dingen te leren</a:t>
            </a:r>
          </a:p>
          <a:p>
            <a:pPr>
              <a:buClr>
                <a:srgbClr val="79C242"/>
              </a:buClr>
            </a:pPr>
            <a:r>
              <a:rPr lang="nl-NL" sz="1100" dirty="0">
                <a:latin typeface="Arial" panose="020B0604020202020204" pitchFamily="34" charset="0"/>
                <a:cs typeface="Arial" panose="020B0604020202020204" pitchFamily="34" charset="0"/>
              </a:rPr>
              <a:t>Stimuleer het werken in groepen dan kan men elkaar steunen.</a:t>
            </a:r>
          </a:p>
          <a:p>
            <a:pPr marL="0" indent="0">
              <a:buClr>
                <a:srgbClr val="79C242"/>
              </a:buClr>
              <a:buNone/>
            </a:pPr>
            <a:endParaRPr lang="nl-NL" sz="1200" dirty="0">
              <a:latin typeface="Arial" panose="020B0604020202020204" pitchFamily="34" charset="0"/>
              <a:cs typeface="Arial" panose="020B0604020202020204" pitchFamily="34" charset="0"/>
            </a:endParaRPr>
          </a:p>
          <a:p>
            <a:pPr marL="0" indent="0">
              <a:buClr>
                <a:srgbClr val="79C242"/>
              </a:buClr>
              <a:buNone/>
            </a:pPr>
            <a:endParaRPr lang="nl-NL" sz="900" dirty="0">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662" y="205306"/>
            <a:ext cx="1525196" cy="857923"/>
          </a:xfrm>
          <a:prstGeom prst="rect">
            <a:avLst/>
          </a:prstGeom>
        </p:spPr>
      </p:pic>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pic>
        <p:nvPicPr>
          <p:cNvPr id="9" name="Afbeelding 8">
            <a:extLst>
              <a:ext uri="{FF2B5EF4-FFF2-40B4-BE49-F238E27FC236}">
                <a16:creationId xmlns:a16="http://schemas.microsoft.com/office/drawing/2014/main" id="{1E6FF006-0843-8BAA-3C0C-FEC181E74984}"/>
              </a:ext>
            </a:extLst>
          </p:cNvPr>
          <p:cNvPicPr>
            <a:picLocks noChangeAspect="1"/>
          </p:cNvPicPr>
          <p:nvPr/>
        </p:nvPicPr>
        <p:blipFill>
          <a:blip r:embed="rId4"/>
          <a:stretch>
            <a:fillRect/>
          </a:stretch>
        </p:blipFill>
        <p:spPr>
          <a:xfrm>
            <a:off x="7545373" y="1786534"/>
            <a:ext cx="1353773" cy="919238"/>
          </a:xfrm>
          <a:prstGeom prst="rect">
            <a:avLst/>
          </a:prstGeom>
        </p:spPr>
      </p:pic>
    </p:spTree>
    <p:extLst>
      <p:ext uri="{BB962C8B-B14F-4D97-AF65-F5344CB8AC3E}">
        <p14:creationId xmlns:p14="http://schemas.microsoft.com/office/powerpoint/2010/main" val="2753596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2248D69-2406-BCAF-4A38-AD67E9376DFE}"/>
              </a:ext>
            </a:extLst>
          </p:cNvPr>
          <p:cNvPicPr>
            <a:picLocks noChangeAspect="1"/>
          </p:cNvPicPr>
          <p:nvPr/>
        </p:nvPicPr>
        <p:blipFill>
          <a:blip r:embed="rId2"/>
          <a:stretch>
            <a:fillRect/>
          </a:stretch>
        </p:blipFill>
        <p:spPr>
          <a:xfrm>
            <a:off x="0" y="0"/>
            <a:ext cx="2804549" cy="4545079"/>
          </a:xfrm>
          <a:prstGeom prst="rect">
            <a:avLst/>
          </a:prstGeom>
        </p:spPr>
      </p:pic>
      <p:sp>
        <p:nvSpPr>
          <p:cNvPr id="2" name="Titel 1"/>
          <p:cNvSpPr>
            <a:spLocks noGrp="1"/>
          </p:cNvSpPr>
          <p:nvPr>
            <p:ph type="title"/>
          </p:nvPr>
        </p:nvSpPr>
        <p:spPr>
          <a:xfrm>
            <a:off x="-194154" y="339924"/>
            <a:ext cx="8229600" cy="857250"/>
          </a:xfrm>
        </p:spPr>
        <p:txBody>
          <a:bodyPr/>
          <a:lstStyle/>
          <a:p>
            <a:r>
              <a:rPr lang="nl-NL" sz="2600" b="1" dirty="0">
                <a:solidFill>
                  <a:srgbClr val="008BD1"/>
                </a:solidFill>
                <a:latin typeface="Arial" panose="020B0604020202020204" pitchFamily="34" charset="0"/>
                <a:cs typeface="Arial" panose="020B0604020202020204" pitchFamily="34" charset="0"/>
              </a:rPr>
              <a:t>Eigen regie bij schoonmaakmedewerkers</a:t>
            </a:r>
          </a:p>
        </p:txBody>
      </p:sp>
      <p:sp>
        <p:nvSpPr>
          <p:cNvPr id="3" name="Tijdelijke aanduiding voor inhoud 2"/>
          <p:cNvSpPr>
            <a:spLocks noGrp="1"/>
          </p:cNvSpPr>
          <p:nvPr>
            <p:ph idx="1"/>
          </p:nvPr>
        </p:nvSpPr>
        <p:spPr>
          <a:xfrm>
            <a:off x="3070814" y="1077027"/>
            <a:ext cx="5421833" cy="1960535"/>
          </a:xfrm>
        </p:spPr>
        <p:txBody>
          <a:bodyPr/>
          <a:lstStyle/>
          <a:p>
            <a:pPr marL="0" indent="0">
              <a:buClr>
                <a:srgbClr val="79C242"/>
              </a:buClr>
              <a:buNone/>
            </a:pPr>
            <a:r>
              <a:rPr lang="nl-NL" sz="1200" b="1" dirty="0">
                <a:latin typeface="Arial" panose="020B0604020202020204" pitchFamily="34" charset="0"/>
                <a:cs typeface="Arial" panose="020B0604020202020204" pitchFamily="34" charset="0"/>
              </a:rPr>
              <a:t>“Dit is de eerste keer dat we als gelijkwaardige worden behandeld”</a:t>
            </a:r>
          </a:p>
          <a:p>
            <a:pPr marL="0" indent="0">
              <a:buClr>
                <a:srgbClr val="79C242"/>
              </a:buClr>
              <a:buNone/>
            </a:pPr>
            <a:r>
              <a:rPr lang="nl-NL" sz="1200" b="1" dirty="0">
                <a:latin typeface="Arial" panose="020B0604020202020204" pitchFamily="34" charset="0"/>
                <a:cs typeface="Arial" panose="020B0604020202020204" pitchFamily="34" charset="0"/>
              </a:rPr>
              <a:t/>
            </a:r>
            <a:br>
              <a:rPr lang="nl-NL" sz="1200" b="1" dirty="0">
                <a:latin typeface="Arial" panose="020B0604020202020204" pitchFamily="34" charset="0"/>
                <a:cs typeface="Arial" panose="020B0604020202020204" pitchFamily="34" charset="0"/>
              </a:rPr>
            </a:br>
            <a:r>
              <a:rPr lang="nl-NL" sz="1200" b="1" dirty="0">
                <a:solidFill>
                  <a:srgbClr val="FF0066"/>
                </a:solidFill>
                <a:latin typeface="Arial" panose="020B0604020202020204" pitchFamily="34" charset="0"/>
                <a:cs typeface="Arial" panose="020B0604020202020204" pitchFamily="34" charset="0"/>
              </a:rPr>
              <a:t>Voorbeelden van medewerkers:</a:t>
            </a:r>
            <a:r>
              <a:rPr lang="nl-NL" sz="1200" b="1" dirty="0">
                <a:latin typeface="Arial" panose="020B0604020202020204" pitchFamily="34" charset="0"/>
                <a:cs typeface="Arial" panose="020B0604020202020204" pitchFamily="34" charset="0"/>
              </a:rPr>
              <a:t/>
            </a:r>
            <a:br>
              <a:rPr lang="nl-NL" sz="1200" b="1" dirty="0">
                <a:latin typeface="Arial" panose="020B0604020202020204" pitchFamily="34" charset="0"/>
                <a:cs typeface="Arial" panose="020B0604020202020204" pitchFamily="34" charset="0"/>
              </a:rPr>
            </a:br>
            <a:r>
              <a:rPr lang="nl-NL" sz="1200" b="1" dirty="0">
                <a:latin typeface="Arial" panose="020B0604020202020204" pitchFamily="34" charset="0"/>
                <a:cs typeface="Arial" panose="020B0604020202020204" pitchFamily="34" charset="0"/>
              </a:rPr>
              <a:t>De interne schoonmaak kreeg als kerstcadeau een kaasplankje die zij mochten komen ophalen bij X. Tegelijkertijd werd er voor de specialisten een grote barbecue georganiseerd, wat alle interne schoonmaak kon zien. </a:t>
            </a:r>
          </a:p>
          <a:p>
            <a:pPr marL="0" indent="0">
              <a:buClr>
                <a:srgbClr val="79C242"/>
              </a:buClr>
              <a:buNone/>
            </a:pPr>
            <a:endParaRPr lang="nl-NL" sz="1200" b="1" dirty="0">
              <a:latin typeface="Arial" panose="020B0604020202020204" pitchFamily="34" charset="0"/>
              <a:cs typeface="Arial" panose="020B0604020202020204" pitchFamily="34" charset="0"/>
            </a:endParaRPr>
          </a:p>
          <a:p>
            <a:pPr marL="0" indent="0">
              <a:buClr>
                <a:srgbClr val="79C242"/>
              </a:buClr>
              <a:buNone/>
            </a:pPr>
            <a:r>
              <a:rPr lang="nl-NL" sz="1200" b="1" dirty="0">
                <a:latin typeface="Arial" panose="020B0604020202020204" pitchFamily="34" charset="0"/>
                <a:cs typeface="Arial" panose="020B0604020202020204" pitchFamily="34" charset="0"/>
              </a:rPr>
              <a:t>“Een tijdje geleden ben ik ziek geweest, bij terugkomst bij het bedrijf waar ik schoonmaakte (sleutelpand) stond er een cadeautje klaar. Echter heb ik van mijn eigen bedrijf niks ontvangen”. </a:t>
            </a:r>
            <a:br>
              <a:rPr lang="nl-NL" sz="1200" b="1" dirty="0">
                <a:latin typeface="Arial" panose="020B0604020202020204" pitchFamily="34" charset="0"/>
                <a:cs typeface="Arial" panose="020B0604020202020204" pitchFamily="34" charset="0"/>
              </a:rPr>
            </a:br>
            <a:r>
              <a:rPr lang="nl-NL" sz="1200" b="1" dirty="0">
                <a:latin typeface="Arial" panose="020B0604020202020204" pitchFamily="34" charset="0"/>
                <a:cs typeface="Arial" panose="020B0604020202020204" pitchFamily="34" charset="0"/>
              </a:rPr>
              <a:t/>
            </a:r>
            <a:br>
              <a:rPr lang="nl-NL" sz="1200" b="1" dirty="0">
                <a:latin typeface="Arial" panose="020B0604020202020204" pitchFamily="34" charset="0"/>
                <a:cs typeface="Arial" panose="020B0604020202020204" pitchFamily="34" charset="0"/>
              </a:rPr>
            </a:br>
            <a:r>
              <a:rPr lang="nl-NL" sz="1200" b="1" dirty="0">
                <a:latin typeface="Arial" panose="020B0604020202020204" pitchFamily="34" charset="0"/>
                <a:cs typeface="Arial" panose="020B0604020202020204" pitchFamily="34" charset="0"/>
              </a:rPr>
              <a:t>“Soms geef ik aan dat een stofzuiger kapot is, dan kom ik een dag later terug en dan zie ik dat hij maar half gerepareerd is. Hierdoor kan ik mijn werk niet goed uitvoeren”.</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662" y="205306"/>
            <a:ext cx="1525196" cy="857923"/>
          </a:xfrm>
          <a:prstGeom prst="rect">
            <a:avLst/>
          </a:prstGeom>
        </p:spPr>
      </p:pic>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spTree>
    <p:extLst>
      <p:ext uri="{BB962C8B-B14F-4D97-AF65-F5344CB8AC3E}">
        <p14:creationId xmlns:p14="http://schemas.microsoft.com/office/powerpoint/2010/main" val="2390960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2"/>
          <a:stretch>
            <a:fillRect/>
          </a:stretch>
        </p:blipFill>
        <p:spPr>
          <a:xfrm>
            <a:off x="7572272" y="118687"/>
            <a:ext cx="1507067" cy="1172566"/>
          </a:xfrm>
          <a:prstGeom prst="rect">
            <a:avLst/>
          </a:prstGeom>
        </p:spPr>
      </p:pic>
      <p:sp>
        <p:nvSpPr>
          <p:cNvPr id="2" name="Titel 1"/>
          <p:cNvSpPr>
            <a:spLocks noGrp="1"/>
          </p:cNvSpPr>
          <p:nvPr>
            <p:ph type="title"/>
          </p:nvPr>
        </p:nvSpPr>
        <p:spPr>
          <a:xfrm>
            <a:off x="119153" y="354330"/>
            <a:ext cx="7115072" cy="857250"/>
          </a:xfrm>
        </p:spPr>
        <p:txBody>
          <a:bodyPr/>
          <a:lstStyle/>
          <a:p>
            <a:r>
              <a:rPr lang="nl-NL" sz="2600" b="1" dirty="0">
                <a:solidFill>
                  <a:srgbClr val="008BD1"/>
                </a:solidFill>
                <a:latin typeface="Arial" panose="020B0604020202020204" pitchFamily="34" charset="0"/>
                <a:cs typeface="Arial" panose="020B0604020202020204" pitchFamily="34" charset="0"/>
              </a:rPr>
              <a:t>Onderzoek wijst uit: informeel leren scoort het hoogst!</a:t>
            </a:r>
          </a:p>
        </p:txBody>
      </p:sp>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pic>
        <p:nvPicPr>
          <p:cNvPr id="10" name="Afbeelding 9">
            <a:extLst>
              <a:ext uri="{FF2B5EF4-FFF2-40B4-BE49-F238E27FC236}">
                <a16:creationId xmlns:a16="http://schemas.microsoft.com/office/drawing/2014/main" id="{F5BC80AB-C46F-A039-E9BC-19B75164EB9C}"/>
              </a:ext>
            </a:extLst>
          </p:cNvPr>
          <p:cNvPicPr>
            <a:picLocks noChangeAspect="1"/>
          </p:cNvPicPr>
          <p:nvPr/>
        </p:nvPicPr>
        <p:blipFill>
          <a:blip r:embed="rId4"/>
          <a:stretch>
            <a:fillRect/>
          </a:stretch>
        </p:blipFill>
        <p:spPr>
          <a:xfrm>
            <a:off x="119153" y="1211580"/>
            <a:ext cx="4189800" cy="3333499"/>
          </a:xfrm>
          <a:prstGeom prst="rect">
            <a:avLst/>
          </a:prstGeom>
          <a:ln>
            <a:solidFill>
              <a:schemeClr val="tx2"/>
            </a:solidFill>
          </a:ln>
        </p:spPr>
      </p:pic>
      <p:pic>
        <p:nvPicPr>
          <p:cNvPr id="11" name="Afbeelding 10">
            <a:extLst>
              <a:ext uri="{FF2B5EF4-FFF2-40B4-BE49-F238E27FC236}">
                <a16:creationId xmlns:a16="http://schemas.microsoft.com/office/drawing/2014/main" id="{84EA1B05-5FBE-F3D8-58CF-26515F893B6A}"/>
              </a:ext>
            </a:extLst>
          </p:cNvPr>
          <p:cNvPicPr>
            <a:picLocks noChangeAspect="1"/>
          </p:cNvPicPr>
          <p:nvPr/>
        </p:nvPicPr>
        <p:blipFill>
          <a:blip r:embed="rId5"/>
          <a:srcRect r="7767" b="39338"/>
          <a:stretch/>
        </p:blipFill>
        <p:spPr>
          <a:xfrm>
            <a:off x="4359058" y="1211580"/>
            <a:ext cx="4665789" cy="1310478"/>
          </a:xfrm>
          <a:prstGeom prst="rect">
            <a:avLst/>
          </a:prstGeom>
          <a:ln>
            <a:solidFill>
              <a:schemeClr val="tx2"/>
            </a:solidFill>
          </a:ln>
        </p:spPr>
      </p:pic>
      <p:pic>
        <p:nvPicPr>
          <p:cNvPr id="12" name="Afbeelding 11">
            <a:extLst>
              <a:ext uri="{FF2B5EF4-FFF2-40B4-BE49-F238E27FC236}">
                <a16:creationId xmlns:a16="http://schemas.microsoft.com/office/drawing/2014/main" id="{F9458B05-B8CF-2B3E-DAF8-C413A577EF8C}"/>
              </a:ext>
            </a:extLst>
          </p:cNvPr>
          <p:cNvPicPr>
            <a:picLocks noChangeAspect="1"/>
          </p:cNvPicPr>
          <p:nvPr/>
        </p:nvPicPr>
        <p:blipFill>
          <a:blip r:embed="rId6"/>
          <a:stretch>
            <a:fillRect/>
          </a:stretch>
        </p:blipFill>
        <p:spPr>
          <a:xfrm>
            <a:off x="4359058" y="2648730"/>
            <a:ext cx="4665789" cy="1896350"/>
          </a:xfrm>
          <a:prstGeom prst="rect">
            <a:avLst/>
          </a:prstGeom>
          <a:ln>
            <a:solidFill>
              <a:schemeClr val="tx2"/>
            </a:solidFill>
          </a:ln>
        </p:spPr>
      </p:pic>
    </p:spTree>
    <p:extLst>
      <p:ext uri="{BB962C8B-B14F-4D97-AF65-F5344CB8AC3E}">
        <p14:creationId xmlns:p14="http://schemas.microsoft.com/office/powerpoint/2010/main" val="2536100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2"/>
          <a:stretch>
            <a:fillRect/>
          </a:stretch>
        </p:blipFill>
        <p:spPr>
          <a:xfrm>
            <a:off x="7807354" y="28052"/>
            <a:ext cx="1336646" cy="1039971"/>
          </a:xfrm>
          <a:prstGeom prst="rect">
            <a:avLst/>
          </a:prstGeom>
        </p:spPr>
      </p:pic>
      <p:sp>
        <p:nvSpPr>
          <p:cNvPr id="2" name="Titel 1"/>
          <p:cNvSpPr>
            <a:spLocks noGrp="1"/>
          </p:cNvSpPr>
          <p:nvPr>
            <p:ph type="title"/>
          </p:nvPr>
        </p:nvSpPr>
        <p:spPr>
          <a:xfrm>
            <a:off x="457200" y="354330"/>
            <a:ext cx="8229600" cy="857250"/>
          </a:xfrm>
        </p:spPr>
        <p:txBody>
          <a:bodyPr/>
          <a:lstStyle/>
          <a:p>
            <a:r>
              <a:rPr lang="nl-NL" sz="2600" b="1" dirty="0">
                <a:solidFill>
                  <a:srgbClr val="008BD1"/>
                </a:solidFill>
                <a:latin typeface="Arial" panose="020B0604020202020204" pitchFamily="34" charset="0"/>
                <a:cs typeface="Arial" panose="020B0604020202020204" pitchFamily="34" charset="0"/>
              </a:rPr>
              <a:t>Hoe kunnen we helpen? Maak het passend!</a:t>
            </a: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sp>
        <p:nvSpPr>
          <p:cNvPr id="13" name="Tekstvak 12">
            <a:extLst>
              <a:ext uri="{FF2B5EF4-FFF2-40B4-BE49-F238E27FC236}">
                <a16:creationId xmlns:a16="http://schemas.microsoft.com/office/drawing/2014/main" id="{F08EC7DE-90A9-B790-FD99-F0EF2F49B30C}"/>
              </a:ext>
            </a:extLst>
          </p:cNvPr>
          <p:cNvSpPr txBox="1"/>
          <p:nvPr/>
        </p:nvSpPr>
        <p:spPr>
          <a:xfrm>
            <a:off x="549062" y="2840605"/>
            <a:ext cx="2994551" cy="507831"/>
          </a:xfrm>
          <a:prstGeom prst="rect">
            <a:avLst/>
          </a:prstGeom>
          <a:noFill/>
        </p:spPr>
        <p:txBody>
          <a:bodyPr wrap="square" rtlCol="0">
            <a:spAutoFit/>
          </a:bodyPr>
          <a:lstStyle/>
          <a:p>
            <a:pPr defTabSz="685800"/>
            <a:r>
              <a:rPr lang="nl-NL" sz="1350" b="1" dirty="0">
                <a:solidFill>
                  <a:srgbClr val="FF0066"/>
                </a:solidFill>
                <a:latin typeface="Arial" panose="020B0604020202020204" pitchFamily="34" charset="0"/>
                <a:cs typeface="Arial" panose="020B0604020202020204" pitchFamily="34" charset="0"/>
              </a:rPr>
              <a:t>Hoe laat je mensen van elkaar leren?</a:t>
            </a:r>
          </a:p>
        </p:txBody>
      </p:sp>
      <p:sp>
        <p:nvSpPr>
          <p:cNvPr id="14" name="Rechthoek: afgeronde hoeken 2">
            <a:extLst>
              <a:ext uri="{FF2B5EF4-FFF2-40B4-BE49-F238E27FC236}">
                <a16:creationId xmlns:a16="http://schemas.microsoft.com/office/drawing/2014/main" id="{79EB629F-9E97-2153-59E1-9A817CDE174D}"/>
              </a:ext>
            </a:extLst>
          </p:cNvPr>
          <p:cNvSpPr/>
          <p:nvPr/>
        </p:nvSpPr>
        <p:spPr>
          <a:xfrm>
            <a:off x="372082" y="816909"/>
            <a:ext cx="3171531" cy="17746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Aptos" panose="02110004020202020204"/>
            </a:endParaRPr>
          </a:p>
        </p:txBody>
      </p:sp>
      <p:sp>
        <p:nvSpPr>
          <p:cNvPr id="16" name="Rechthoek: afgeronde hoeken 5">
            <a:extLst>
              <a:ext uri="{FF2B5EF4-FFF2-40B4-BE49-F238E27FC236}">
                <a16:creationId xmlns:a16="http://schemas.microsoft.com/office/drawing/2014/main" id="{A12ED2B7-4079-BDBC-8127-9C92C945C8CF}"/>
              </a:ext>
            </a:extLst>
          </p:cNvPr>
          <p:cNvSpPr/>
          <p:nvPr/>
        </p:nvSpPr>
        <p:spPr>
          <a:xfrm>
            <a:off x="3807912" y="805403"/>
            <a:ext cx="3162822" cy="17874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Aptos" panose="02110004020202020204"/>
            </a:endParaRPr>
          </a:p>
        </p:txBody>
      </p:sp>
      <p:sp>
        <p:nvSpPr>
          <p:cNvPr id="18" name="Tekstvak 17">
            <a:extLst>
              <a:ext uri="{FF2B5EF4-FFF2-40B4-BE49-F238E27FC236}">
                <a16:creationId xmlns:a16="http://schemas.microsoft.com/office/drawing/2014/main" id="{50241E07-6B82-6C11-05E0-E25039FC6E55}"/>
              </a:ext>
            </a:extLst>
          </p:cNvPr>
          <p:cNvSpPr txBox="1"/>
          <p:nvPr/>
        </p:nvSpPr>
        <p:spPr>
          <a:xfrm>
            <a:off x="4004187" y="1090607"/>
            <a:ext cx="2994551" cy="300082"/>
          </a:xfrm>
          <a:prstGeom prst="rect">
            <a:avLst/>
          </a:prstGeom>
          <a:noFill/>
        </p:spPr>
        <p:txBody>
          <a:bodyPr wrap="square" rtlCol="0">
            <a:spAutoFit/>
          </a:bodyPr>
          <a:lstStyle/>
          <a:p>
            <a:pPr defTabSz="685800"/>
            <a:r>
              <a:rPr lang="nl-NL" sz="1350" b="1" dirty="0">
                <a:solidFill>
                  <a:srgbClr val="FF0066"/>
                </a:solidFill>
                <a:latin typeface="Arial" panose="020B0604020202020204" pitchFamily="34" charset="0"/>
                <a:cs typeface="Arial" panose="020B0604020202020204" pitchFamily="34" charset="0"/>
              </a:rPr>
              <a:t>Technologie inzetten?</a:t>
            </a:r>
          </a:p>
        </p:txBody>
      </p:sp>
      <p:sp>
        <p:nvSpPr>
          <p:cNvPr id="19" name="Tekstvak 18">
            <a:extLst>
              <a:ext uri="{FF2B5EF4-FFF2-40B4-BE49-F238E27FC236}">
                <a16:creationId xmlns:a16="http://schemas.microsoft.com/office/drawing/2014/main" id="{BBED1F54-9702-9D6C-A0C5-A68674E71F0F}"/>
              </a:ext>
            </a:extLst>
          </p:cNvPr>
          <p:cNvSpPr txBox="1"/>
          <p:nvPr/>
        </p:nvSpPr>
        <p:spPr>
          <a:xfrm>
            <a:off x="3915696" y="2865278"/>
            <a:ext cx="2994551" cy="300082"/>
          </a:xfrm>
          <a:prstGeom prst="rect">
            <a:avLst/>
          </a:prstGeom>
          <a:noFill/>
        </p:spPr>
        <p:txBody>
          <a:bodyPr wrap="square" rtlCol="0">
            <a:spAutoFit/>
          </a:bodyPr>
          <a:lstStyle/>
          <a:p>
            <a:pPr defTabSz="685800"/>
            <a:r>
              <a:rPr lang="nl-NL" sz="1350" b="1" dirty="0">
                <a:solidFill>
                  <a:srgbClr val="FF0066"/>
                </a:solidFill>
                <a:latin typeface="Arial" panose="020B0604020202020204" pitchFamily="34" charset="0"/>
                <a:cs typeface="Arial" panose="020B0604020202020204" pitchFamily="34" charset="0"/>
              </a:rPr>
              <a:t>Hoe staat het met de leercultuur?</a:t>
            </a:r>
          </a:p>
        </p:txBody>
      </p:sp>
      <p:sp>
        <p:nvSpPr>
          <p:cNvPr id="23" name="Rechthoek: afgeronde hoeken 2">
            <a:extLst>
              <a:ext uri="{FF2B5EF4-FFF2-40B4-BE49-F238E27FC236}">
                <a16:creationId xmlns:a16="http://schemas.microsoft.com/office/drawing/2014/main" id="{79EB629F-9E97-2153-59E1-9A817CDE174D}"/>
              </a:ext>
            </a:extLst>
          </p:cNvPr>
          <p:cNvSpPr/>
          <p:nvPr/>
        </p:nvSpPr>
        <p:spPr>
          <a:xfrm>
            <a:off x="410131" y="2770408"/>
            <a:ext cx="3171531" cy="17746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Aptos" panose="02110004020202020204"/>
            </a:endParaRPr>
          </a:p>
        </p:txBody>
      </p:sp>
      <p:sp>
        <p:nvSpPr>
          <p:cNvPr id="24" name="Rechthoek: afgeronde hoeken 2">
            <a:extLst>
              <a:ext uri="{FF2B5EF4-FFF2-40B4-BE49-F238E27FC236}">
                <a16:creationId xmlns:a16="http://schemas.microsoft.com/office/drawing/2014/main" id="{79EB629F-9E97-2153-59E1-9A817CDE174D}"/>
              </a:ext>
            </a:extLst>
          </p:cNvPr>
          <p:cNvSpPr/>
          <p:nvPr/>
        </p:nvSpPr>
        <p:spPr>
          <a:xfrm>
            <a:off x="3826425" y="2726175"/>
            <a:ext cx="3171531" cy="17746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Aptos" panose="02110004020202020204"/>
            </a:endParaRPr>
          </a:p>
        </p:txBody>
      </p:sp>
      <p:sp>
        <p:nvSpPr>
          <p:cNvPr id="25" name="Tekstvak 24"/>
          <p:cNvSpPr txBox="1"/>
          <p:nvPr/>
        </p:nvSpPr>
        <p:spPr>
          <a:xfrm>
            <a:off x="3915696" y="3193805"/>
            <a:ext cx="2942338" cy="954107"/>
          </a:xfrm>
          <a:prstGeom prst="rect">
            <a:avLst/>
          </a:prstGeom>
          <a:noFill/>
        </p:spPr>
        <p:txBody>
          <a:bodyPr wrap="square" rtlCol="0">
            <a:spAutoFit/>
          </a:bodyPr>
          <a:lstStyle/>
          <a:p>
            <a:pPr marL="285750" indent="-285750">
              <a:buFont typeface="Arial" panose="020B0604020202020204" pitchFamily="34" charset="0"/>
              <a:buChar char="•"/>
            </a:pPr>
            <a:r>
              <a:rPr lang="nl-NL" sz="1400" dirty="0" smtClean="0">
                <a:hlinkClick r:id="rId4"/>
              </a:rPr>
              <a:t>Lectoraat Leven Lang Ontwikkelen</a:t>
            </a:r>
            <a:endParaRPr lang="nl-NL" sz="1400" dirty="0" smtClean="0"/>
          </a:p>
          <a:p>
            <a:pPr marL="285750" indent="-285750">
              <a:buFont typeface="Arial" panose="020B0604020202020204" pitchFamily="34" charset="0"/>
              <a:buChar char="•"/>
            </a:pPr>
            <a:r>
              <a:rPr lang="nl-NL" sz="1400" dirty="0" smtClean="0">
                <a:hlinkClick r:id="rId4"/>
              </a:rPr>
              <a:t>Leercultuurscan</a:t>
            </a:r>
            <a:endParaRPr lang="nl-NL" sz="1400" dirty="0" smtClean="0"/>
          </a:p>
          <a:p>
            <a:pPr marL="285750" indent="-285750">
              <a:buFont typeface="Arial" panose="020B0604020202020204" pitchFamily="34" charset="0"/>
              <a:buChar char="•"/>
            </a:pPr>
            <a:r>
              <a:rPr lang="nl-NL" sz="1400" dirty="0" smtClean="0">
                <a:hlinkClick r:id="rId4"/>
              </a:rPr>
              <a:t>Windesheim</a:t>
            </a:r>
            <a:r>
              <a:rPr lang="nl-NL" sz="1400" dirty="0" smtClean="0">
                <a:hlinkClick r:id="rId4"/>
              </a:rPr>
              <a:t>, Zwolle</a:t>
            </a:r>
            <a:endParaRPr lang="nl-NL" sz="1400" dirty="0" smtClean="0"/>
          </a:p>
          <a:p>
            <a:pPr marL="285750" indent="-285750">
              <a:buFont typeface="Arial" panose="020B0604020202020204" pitchFamily="34" charset="0"/>
              <a:buChar char="•"/>
            </a:pPr>
            <a:r>
              <a:rPr lang="nl-NL" sz="1400" dirty="0" smtClean="0">
                <a:hlinkClick r:id="rId5"/>
              </a:rPr>
              <a:t>Hogeschool Saxion</a:t>
            </a:r>
            <a:endParaRPr lang="nl-NL" sz="1400" dirty="0"/>
          </a:p>
        </p:txBody>
      </p:sp>
      <p:sp>
        <p:nvSpPr>
          <p:cNvPr id="26" name="Tekstvak 25"/>
          <p:cNvSpPr txBox="1"/>
          <p:nvPr/>
        </p:nvSpPr>
        <p:spPr>
          <a:xfrm>
            <a:off x="3826425" y="1377515"/>
            <a:ext cx="2942338" cy="738664"/>
          </a:xfrm>
          <a:prstGeom prst="rect">
            <a:avLst/>
          </a:prstGeom>
          <a:noFill/>
        </p:spPr>
        <p:txBody>
          <a:bodyPr wrap="square" rtlCol="0">
            <a:spAutoFit/>
          </a:bodyPr>
          <a:lstStyle/>
          <a:p>
            <a:pPr marL="285750" indent="-285750">
              <a:buFont typeface="Arial" panose="020B0604020202020204" pitchFamily="34" charset="0"/>
              <a:buChar char="•"/>
            </a:pPr>
            <a:r>
              <a:rPr lang="nl-NL" sz="1400" dirty="0" smtClean="0">
                <a:hlinkClick r:id="rId6"/>
              </a:rPr>
              <a:t>Technohub Inclusieve Technologie (TINT)</a:t>
            </a:r>
            <a:endParaRPr lang="nl-NL" sz="1400" dirty="0" smtClean="0"/>
          </a:p>
          <a:p>
            <a:pPr marL="285750" indent="-285750">
              <a:buFont typeface="Arial" panose="020B0604020202020204" pitchFamily="34" charset="0"/>
              <a:buChar char="•"/>
            </a:pPr>
            <a:r>
              <a:rPr lang="nl-NL" sz="1400" dirty="0" smtClean="0">
                <a:hlinkClick r:id="rId4"/>
              </a:rPr>
              <a:t>Programma KIT </a:t>
            </a:r>
            <a:endParaRPr lang="nl-NL" sz="1400" dirty="0"/>
          </a:p>
        </p:txBody>
      </p:sp>
      <p:sp>
        <p:nvSpPr>
          <p:cNvPr id="27" name="Tekstvak 26"/>
          <p:cNvSpPr txBox="1"/>
          <p:nvPr/>
        </p:nvSpPr>
        <p:spPr>
          <a:xfrm>
            <a:off x="478696" y="1537858"/>
            <a:ext cx="2942338" cy="307777"/>
          </a:xfrm>
          <a:prstGeom prst="rect">
            <a:avLst/>
          </a:prstGeom>
          <a:noFill/>
        </p:spPr>
        <p:txBody>
          <a:bodyPr wrap="square" rtlCol="0">
            <a:spAutoFit/>
          </a:bodyPr>
          <a:lstStyle/>
          <a:p>
            <a:pPr marL="285750" indent="-285750">
              <a:buFont typeface="Arial" panose="020B0604020202020204" pitchFamily="34" charset="0"/>
              <a:buChar char="•"/>
            </a:pPr>
            <a:r>
              <a:rPr lang="nl-NL" sz="1400" dirty="0" err="1" smtClean="0">
                <a:hlinkClick r:id="rId7"/>
              </a:rPr>
              <a:t>Digi</a:t>
            </a:r>
            <a:r>
              <a:rPr lang="nl-NL" sz="1400" dirty="0" smtClean="0">
                <a:hlinkClick r:id="rId7"/>
              </a:rPr>
              <a:t> </a:t>
            </a:r>
            <a:r>
              <a:rPr lang="nl-NL" sz="1400" dirty="0" err="1" smtClean="0">
                <a:hlinkClick r:id="rId7"/>
              </a:rPr>
              <a:t>Transformation</a:t>
            </a:r>
            <a:endParaRPr lang="nl-NL" sz="1400" dirty="0"/>
          </a:p>
        </p:txBody>
      </p:sp>
      <p:sp>
        <p:nvSpPr>
          <p:cNvPr id="28" name="Tekstvak 27">
            <a:extLst>
              <a:ext uri="{FF2B5EF4-FFF2-40B4-BE49-F238E27FC236}">
                <a16:creationId xmlns:a16="http://schemas.microsoft.com/office/drawing/2014/main" id="{50241E07-6B82-6C11-05E0-E25039FC6E55}"/>
              </a:ext>
            </a:extLst>
          </p:cNvPr>
          <p:cNvSpPr txBox="1"/>
          <p:nvPr/>
        </p:nvSpPr>
        <p:spPr>
          <a:xfrm>
            <a:off x="553378" y="994466"/>
            <a:ext cx="2994551" cy="507831"/>
          </a:xfrm>
          <a:prstGeom prst="rect">
            <a:avLst/>
          </a:prstGeom>
          <a:noFill/>
        </p:spPr>
        <p:txBody>
          <a:bodyPr wrap="square" rtlCol="0">
            <a:spAutoFit/>
          </a:bodyPr>
          <a:lstStyle/>
          <a:p>
            <a:pPr defTabSz="685800"/>
            <a:r>
              <a:rPr lang="nl-NL" sz="1350" b="1" dirty="0">
                <a:solidFill>
                  <a:srgbClr val="FF0066"/>
                </a:solidFill>
                <a:latin typeface="Arial" panose="020B0604020202020204" pitchFamily="34" charset="0"/>
                <a:cs typeface="Arial" panose="020B0604020202020204" pitchFamily="34" charset="0"/>
              </a:rPr>
              <a:t>CGC Roundabouts – loopbaanbegeleiding</a:t>
            </a:r>
          </a:p>
        </p:txBody>
      </p:sp>
      <p:sp>
        <p:nvSpPr>
          <p:cNvPr id="29" name="Tekstvak 28"/>
          <p:cNvSpPr txBox="1"/>
          <p:nvPr/>
        </p:nvSpPr>
        <p:spPr>
          <a:xfrm>
            <a:off x="524727" y="3305733"/>
            <a:ext cx="2942338" cy="738664"/>
          </a:xfrm>
          <a:prstGeom prst="rect">
            <a:avLst/>
          </a:prstGeom>
          <a:noFill/>
        </p:spPr>
        <p:txBody>
          <a:bodyPr wrap="square" rtlCol="0">
            <a:spAutoFit/>
          </a:bodyPr>
          <a:lstStyle/>
          <a:p>
            <a:pPr marL="285750" indent="-285750">
              <a:buFont typeface="Arial" panose="020B0604020202020204" pitchFamily="34" charset="0"/>
              <a:buChar char="•"/>
            </a:pPr>
            <a:r>
              <a:rPr lang="nl-NL" sz="1400" dirty="0" smtClean="0">
                <a:hlinkClick r:id="rId8"/>
              </a:rPr>
              <a:t>Opzetten van Challenge-</a:t>
            </a:r>
            <a:r>
              <a:rPr lang="nl-NL" sz="1400" dirty="0" err="1" smtClean="0">
                <a:hlinkClick r:id="rId8"/>
              </a:rPr>
              <a:t>Based</a:t>
            </a:r>
            <a:r>
              <a:rPr lang="nl-NL" sz="1400" dirty="0" smtClean="0">
                <a:hlinkClick r:id="rId8"/>
              </a:rPr>
              <a:t> Learning Communities</a:t>
            </a:r>
            <a:endParaRPr lang="nl-NL" sz="1400" dirty="0" smtClean="0"/>
          </a:p>
          <a:p>
            <a:pPr marL="285750" indent="-285750">
              <a:buFont typeface="Arial" panose="020B0604020202020204" pitchFamily="34" charset="0"/>
              <a:buChar char="•"/>
            </a:pPr>
            <a:r>
              <a:rPr lang="nl-NL" sz="1400" dirty="0" smtClean="0">
                <a:hlinkClick r:id="rId9"/>
              </a:rPr>
              <a:t>Project Gas erop </a:t>
            </a:r>
            <a:endParaRPr lang="nl-NL" sz="1400" dirty="0"/>
          </a:p>
        </p:txBody>
      </p:sp>
    </p:spTree>
    <p:extLst>
      <p:ext uri="{BB962C8B-B14F-4D97-AF65-F5344CB8AC3E}">
        <p14:creationId xmlns:p14="http://schemas.microsoft.com/office/powerpoint/2010/main" val="528572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4BDE972-1845-0722-9F06-546AB973F702}"/>
              </a:ext>
            </a:extLst>
          </p:cNvPr>
          <p:cNvPicPr>
            <a:picLocks noChangeAspect="1"/>
          </p:cNvPicPr>
          <p:nvPr/>
        </p:nvPicPr>
        <p:blipFill rotWithShape="1">
          <a:blip r:embed="rId2"/>
          <a:srcRect t="2319" b="2214"/>
          <a:stretch/>
        </p:blipFill>
        <p:spPr>
          <a:xfrm>
            <a:off x="621865" y="92149"/>
            <a:ext cx="6338493" cy="4335802"/>
          </a:xfrm>
          <a:prstGeom prst="rect">
            <a:avLst/>
          </a:prstGeom>
        </p:spPr>
      </p:pic>
      <p:sp>
        <p:nvSpPr>
          <p:cNvPr id="7" name="Tijdelijke aanduiding voor inhoud 2"/>
          <p:cNvSpPr txBox="1">
            <a:spLocks/>
          </p:cNvSpPr>
          <p:nvPr/>
        </p:nvSpPr>
        <p:spPr>
          <a:xfrm>
            <a:off x="4572000" y="1063229"/>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4" name="Rechthoek 3"/>
          <p:cNvSpPr/>
          <p:nvPr/>
        </p:nvSpPr>
        <p:spPr>
          <a:xfrm>
            <a:off x="7621218" y="4521308"/>
            <a:ext cx="1291051" cy="582460"/>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8094" y="4388577"/>
            <a:ext cx="3006247" cy="828284"/>
          </a:xfrm>
          <a:prstGeom prst="rect">
            <a:avLst/>
          </a:prstGeom>
        </p:spPr>
      </p:pic>
      <p:pic>
        <p:nvPicPr>
          <p:cNvPr id="11" name="Afbeelding 10"/>
          <p:cNvPicPr>
            <a:picLocks noChangeAspect="1"/>
          </p:cNvPicPr>
          <p:nvPr/>
        </p:nvPicPr>
        <p:blipFill>
          <a:blip r:embed="rId4"/>
          <a:stretch>
            <a:fillRect/>
          </a:stretch>
        </p:blipFill>
        <p:spPr>
          <a:xfrm>
            <a:off x="7572272" y="118687"/>
            <a:ext cx="1507067" cy="1172566"/>
          </a:xfrm>
          <a:prstGeom prst="rect">
            <a:avLst/>
          </a:prstGeom>
        </p:spPr>
      </p:pic>
    </p:spTree>
    <p:extLst>
      <p:ext uri="{BB962C8B-B14F-4D97-AF65-F5344CB8AC3E}">
        <p14:creationId xmlns:p14="http://schemas.microsoft.com/office/powerpoint/2010/main" val="4169051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p:cNvSpPr txBox="1">
            <a:spLocks/>
          </p:cNvSpPr>
          <p:nvPr/>
        </p:nvSpPr>
        <p:spPr>
          <a:xfrm>
            <a:off x="4572000" y="1063229"/>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pic>
        <p:nvPicPr>
          <p:cNvPr id="10" name="Afbeelding 9"/>
          <p:cNvPicPr>
            <a:picLocks noChangeAspect="1"/>
          </p:cNvPicPr>
          <p:nvPr/>
        </p:nvPicPr>
        <p:blipFill>
          <a:blip r:embed="rId2"/>
          <a:stretch>
            <a:fillRect/>
          </a:stretch>
        </p:blipFill>
        <p:spPr>
          <a:xfrm>
            <a:off x="7572272" y="118687"/>
            <a:ext cx="1507067" cy="1172566"/>
          </a:xfrm>
          <a:prstGeom prst="rect">
            <a:avLst/>
          </a:prstGeom>
        </p:spPr>
      </p:pic>
      <p:sp>
        <p:nvSpPr>
          <p:cNvPr id="4" name="Rechthoek 3"/>
          <p:cNvSpPr/>
          <p:nvPr/>
        </p:nvSpPr>
        <p:spPr>
          <a:xfrm>
            <a:off x="7621218" y="4521308"/>
            <a:ext cx="1291051" cy="582460"/>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8094" y="4388577"/>
            <a:ext cx="3006247" cy="828284"/>
          </a:xfrm>
          <a:prstGeom prst="rect">
            <a:avLst/>
          </a:prstGeom>
        </p:spPr>
      </p:pic>
      <p:sp>
        <p:nvSpPr>
          <p:cNvPr id="12" name="Titel 1"/>
          <p:cNvSpPr txBox="1">
            <a:spLocks/>
          </p:cNvSpPr>
          <p:nvPr/>
        </p:nvSpPr>
        <p:spPr>
          <a:xfrm>
            <a:off x="331940" y="367867"/>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b="1" dirty="0" smtClean="0">
                <a:solidFill>
                  <a:srgbClr val="008BD1"/>
                </a:solidFill>
                <a:latin typeface="Arial" panose="020B0604020202020204" pitchFamily="34" charset="0"/>
                <a:cs typeface="Arial" panose="020B0604020202020204" pitchFamily="34" charset="0"/>
              </a:rPr>
              <a:t>VRAGEN? </a:t>
            </a:r>
            <a:endParaRPr lang="nl-NL" sz="2600" b="1" dirty="0">
              <a:solidFill>
                <a:srgbClr val="008BD1"/>
              </a:solidFill>
              <a:latin typeface="Arial" panose="020B0604020202020204" pitchFamily="34" charset="0"/>
              <a:cs typeface="Arial" panose="020B0604020202020204" pitchFamily="34" charset="0"/>
            </a:endParaRPr>
          </a:p>
        </p:txBody>
      </p:sp>
      <p:pic>
        <p:nvPicPr>
          <p:cNvPr id="13" name="Picture 2" descr="Welkom bij Oog voor Utrecht - Home">
            <a:extLst>
              <a:ext uri="{FF2B5EF4-FFF2-40B4-BE49-F238E27FC236}">
                <a16:creationId xmlns:a16="http://schemas.microsoft.com/office/drawing/2014/main" id="{D7E263DE-8984-364A-1E4B-35C949A896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34169" y="1506192"/>
            <a:ext cx="3080137" cy="227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20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4330"/>
            <a:ext cx="8229600" cy="857250"/>
          </a:xfrm>
        </p:spPr>
        <p:txBody>
          <a:bodyPr/>
          <a:lstStyle/>
          <a:p>
            <a:r>
              <a:rPr lang="en-US" sz="2600" b="1" dirty="0" smtClean="0">
                <a:solidFill>
                  <a:srgbClr val="008BD1"/>
                </a:solidFill>
                <a:latin typeface="Arial" panose="020B0604020202020204" pitchFamily="34" charset="0"/>
                <a:cs typeface="Arial" panose="020B0604020202020204" pitchFamily="34" charset="0"/>
              </a:rPr>
              <a:t>Even voorstellen</a:t>
            </a:r>
            <a:endParaRPr lang="nl-NL" sz="2600" b="1" dirty="0">
              <a:solidFill>
                <a:srgbClr val="008BD1"/>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610369" y="1063229"/>
            <a:ext cx="3530601" cy="3739490"/>
          </a:xfrm>
        </p:spPr>
        <p:txBody>
          <a:bodyPr/>
          <a:lstStyle/>
          <a:p>
            <a:pPr marL="0" indent="0">
              <a:buClr>
                <a:srgbClr val="79C242"/>
              </a:buClr>
              <a:buNone/>
            </a:pPr>
            <a:r>
              <a:rPr lang="nl-NL" sz="1800" b="1" dirty="0">
                <a:solidFill>
                  <a:srgbClr val="FF0066"/>
                </a:solidFill>
                <a:latin typeface="Arial" panose="020B0604020202020204" pitchFamily="34" charset="0"/>
                <a:cs typeface="Arial" panose="020B0604020202020204" pitchFamily="34" charset="0"/>
              </a:rPr>
              <a:t>Rachel Heijne</a:t>
            </a:r>
          </a:p>
          <a:p>
            <a:pPr marL="0" indent="0">
              <a:buClr>
                <a:srgbClr val="79C242"/>
              </a:buClr>
              <a:buNone/>
            </a:pPr>
            <a:endParaRPr lang="nl-NL" sz="1800" b="1" dirty="0">
              <a:solidFill>
                <a:srgbClr val="FF0066"/>
              </a:solidFill>
              <a:latin typeface="Arial" panose="020B0604020202020204" pitchFamily="34" charset="0"/>
              <a:cs typeface="Arial" panose="020B0604020202020204" pitchFamily="34" charset="0"/>
            </a:endParaRPr>
          </a:p>
          <a:p>
            <a:pPr marL="0" indent="0">
              <a:buClr>
                <a:srgbClr val="79C242"/>
              </a:buClr>
              <a:buNone/>
            </a:pPr>
            <a:r>
              <a:rPr lang="nl-NL" sz="1800" dirty="0" smtClean="0">
                <a:solidFill>
                  <a:srgbClr val="FF0066"/>
                </a:solidFill>
                <a:latin typeface="Arial" panose="020B0604020202020204" pitchFamily="34" charset="0"/>
                <a:cs typeface="Arial" panose="020B0604020202020204" pitchFamily="34" charset="0"/>
              </a:rPr>
              <a:t>Directeur</a:t>
            </a:r>
          </a:p>
          <a:p>
            <a:pPr marL="0" indent="0">
              <a:buClr>
                <a:srgbClr val="79C242"/>
              </a:buClr>
              <a:buNone/>
            </a:pPr>
            <a:r>
              <a:rPr lang="nl-NL" sz="1800" dirty="0" smtClean="0">
                <a:solidFill>
                  <a:srgbClr val="FF0066"/>
                </a:solidFill>
                <a:latin typeface="Arial" panose="020B0604020202020204" pitchFamily="34" charset="0"/>
                <a:cs typeface="Arial" panose="020B0604020202020204" pitchFamily="34" charset="0"/>
              </a:rPr>
              <a:t>Branchevereniging Kringloop Nederland </a:t>
            </a:r>
          </a:p>
          <a:p>
            <a:pPr marL="0" indent="0">
              <a:buClr>
                <a:srgbClr val="79C242"/>
              </a:buClr>
              <a:buNone/>
            </a:pPr>
            <a:endParaRPr lang="nl-NL" sz="800" b="1" dirty="0">
              <a:solidFill>
                <a:srgbClr val="FF0066"/>
              </a:solidFill>
              <a:latin typeface="Arial" panose="020B0604020202020204" pitchFamily="34" charset="0"/>
              <a:cs typeface="Arial" panose="020B0604020202020204" pitchFamily="34" charset="0"/>
            </a:endParaRPr>
          </a:p>
          <a:p>
            <a:pPr marL="0" indent="0">
              <a:buClr>
                <a:srgbClr val="79C242"/>
              </a:buClr>
              <a:buNone/>
            </a:pPr>
            <a:endParaRPr lang="nl-NL" sz="1100" dirty="0">
              <a:latin typeface="Arial" panose="020B0604020202020204" pitchFamily="34" charset="0"/>
              <a:cs typeface="Arial" panose="020B0604020202020204" pitchFamily="34" charset="0"/>
            </a:endParaRPr>
          </a:p>
        </p:txBody>
      </p:sp>
      <p:sp>
        <p:nvSpPr>
          <p:cNvPr id="7" name="Tijdelijke aanduiding voor inhoud 2"/>
          <p:cNvSpPr txBox="1">
            <a:spLocks/>
          </p:cNvSpPr>
          <p:nvPr/>
        </p:nvSpPr>
        <p:spPr>
          <a:xfrm>
            <a:off x="4572000" y="1084773"/>
            <a:ext cx="3530601" cy="37394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9C242"/>
              </a:buClr>
              <a:buFont typeface="Arial" panose="020B0604020202020204" pitchFamily="34" charset="0"/>
              <a:buChar char="•"/>
            </a:pPr>
            <a:endParaRPr lang="nl-NL" sz="1400" dirty="0" smtClean="0">
              <a:latin typeface="Arial" panose="020B0604020202020204" pitchFamily="34" charset="0"/>
              <a:cs typeface="Arial" panose="020B0604020202020204" pitchFamily="34" charset="0"/>
            </a:endParaRPr>
          </a:p>
          <a:p>
            <a:pPr marL="0" indent="0">
              <a:buClr>
                <a:srgbClr val="79C242"/>
              </a:buClr>
              <a:buFont typeface="Arial"/>
              <a:buNone/>
            </a:pPr>
            <a:endParaRPr lang="nl-NL" sz="1400" dirty="0" smtClean="0">
              <a:latin typeface="Arial" panose="020B0604020202020204" pitchFamily="34" charset="0"/>
              <a:cs typeface="Arial" panose="020B0604020202020204" pitchFamily="34" charset="0"/>
            </a:endParaRPr>
          </a:p>
          <a:p>
            <a:pPr marL="0" indent="0">
              <a:buFont typeface="Arial"/>
              <a:buNone/>
            </a:pPr>
            <a:endParaRPr lang="nl-NL" sz="1400" dirty="0">
              <a:latin typeface="Arial" panose="020B0604020202020204" pitchFamily="34" charset="0"/>
              <a:cs typeface="Arial" panose="020B0604020202020204" pitchFamily="34" charset="0"/>
            </a:endParaRPr>
          </a:p>
        </p:txBody>
      </p:sp>
      <p:sp>
        <p:nvSpPr>
          <p:cNvPr id="5" name="Rechthoek 4"/>
          <p:cNvSpPr/>
          <p:nvPr/>
        </p:nvSpPr>
        <p:spPr>
          <a:xfrm>
            <a:off x="7662672" y="4545079"/>
            <a:ext cx="1172053" cy="475989"/>
          </a:xfrm>
          <a:prstGeom prst="rect">
            <a:avLst/>
          </a:prstGeom>
          <a:solidFill>
            <a:srgbClr val="7AC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7753" y="4388577"/>
            <a:ext cx="3006247" cy="828284"/>
          </a:xfrm>
          <a:prstGeom prst="rect">
            <a:avLst/>
          </a:prstGeom>
        </p:spPr>
      </p:pic>
      <p:pic>
        <p:nvPicPr>
          <p:cNvPr id="9" name="Picture 2" descr="Profile photo of Rachel Heijne ♻️💚">
            <a:extLst>
              <a:ext uri="{FF2B5EF4-FFF2-40B4-BE49-F238E27FC236}">
                <a16:creationId xmlns:a16="http://schemas.microsoft.com/office/drawing/2014/main" id="{E559E265-1810-596B-6F4A-71152D122B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38800" y="899128"/>
            <a:ext cx="3505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96FE1E78-B3B4-14C5-7E94-D94348DB7B49}"/>
              </a:ext>
            </a:extLst>
          </p:cNvPr>
          <p:cNvPicPr>
            <a:picLocks noChangeAspect="1"/>
          </p:cNvPicPr>
          <p:nvPr/>
        </p:nvPicPr>
        <p:blipFill>
          <a:blip r:embed="rId4"/>
          <a:stretch>
            <a:fillRect/>
          </a:stretch>
        </p:blipFill>
        <p:spPr>
          <a:xfrm>
            <a:off x="2602032" y="2499328"/>
            <a:ext cx="1905000" cy="1905000"/>
          </a:xfrm>
          <a:prstGeom prst="rect">
            <a:avLst/>
          </a:prstGeom>
        </p:spPr>
      </p:pic>
    </p:spTree>
    <p:extLst>
      <p:ext uri="{BB962C8B-B14F-4D97-AF65-F5344CB8AC3E}">
        <p14:creationId xmlns:p14="http://schemas.microsoft.com/office/powerpoint/2010/main" val="1595676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8E729-3B3F-EA28-1CAA-B4C4565AC72D}"/>
              </a:ext>
            </a:extLst>
          </p:cNvPr>
          <p:cNvSpPr>
            <a:spLocks noGrp="1"/>
          </p:cNvSpPr>
          <p:nvPr>
            <p:ph type="ctrTitle"/>
          </p:nvPr>
        </p:nvSpPr>
        <p:spPr/>
        <p:txBody>
          <a:bodyPr>
            <a:normAutofit fontScale="90000"/>
          </a:bodyPr>
          <a:lstStyle/>
          <a:p>
            <a:r>
              <a:rPr lang="nl-NL" dirty="0">
                <a:latin typeface="Arial" panose="020B0604020202020204" pitchFamily="34" charset="0"/>
                <a:cs typeface="Arial" panose="020B0604020202020204" pitchFamily="34" charset="0"/>
              </a:rPr>
              <a:t>De Kringloop</a:t>
            </a:r>
          </a:p>
        </p:txBody>
      </p:sp>
      <p:sp>
        <p:nvSpPr>
          <p:cNvPr id="3" name="Ondertitel 2">
            <a:extLst>
              <a:ext uri="{FF2B5EF4-FFF2-40B4-BE49-F238E27FC236}">
                <a16:creationId xmlns:a16="http://schemas.microsoft.com/office/drawing/2014/main" id="{6C214505-542E-D9CC-2E69-DC0E4033CCFF}"/>
              </a:ext>
            </a:extLst>
          </p:cNvPr>
          <p:cNvSpPr>
            <a:spLocks noGrp="1"/>
          </p:cNvSpPr>
          <p:nvPr>
            <p:ph type="subTitle" idx="1"/>
          </p:nvPr>
        </p:nvSpPr>
        <p:spPr>
          <a:xfrm>
            <a:off x="2093769" y="2426555"/>
            <a:ext cx="4972049" cy="2119745"/>
          </a:xfrm>
        </p:spPr>
        <p:txBody>
          <a:bodyPr/>
          <a:lstStyle/>
          <a:p>
            <a:r>
              <a:rPr lang="nl-NL" dirty="0">
                <a:latin typeface="Arial" panose="020B0604020202020204" pitchFamily="34" charset="0"/>
                <a:cs typeface="Arial" panose="020B0604020202020204" pitchFamily="34" charset="0"/>
              </a:rPr>
              <a:t>Als circulaire koploper </a:t>
            </a:r>
          </a:p>
          <a:p>
            <a:r>
              <a:rPr lang="nl-NL" dirty="0">
                <a:latin typeface="Arial" panose="020B0604020202020204" pitchFamily="34" charset="0"/>
                <a:cs typeface="Arial" panose="020B0604020202020204" pitchFamily="34" charset="0"/>
              </a:rPr>
              <a:t>en sociale werkgever</a:t>
            </a:r>
          </a:p>
        </p:txBody>
      </p:sp>
      <p:sp>
        <p:nvSpPr>
          <p:cNvPr id="4" name="Tijdelijke aanduiding voor inhoud 3">
            <a:extLst>
              <a:ext uri="{FF2B5EF4-FFF2-40B4-BE49-F238E27FC236}">
                <a16:creationId xmlns:a16="http://schemas.microsoft.com/office/drawing/2014/main" id="{DDD87D06-7512-9063-5338-5AA9E69900BB}"/>
              </a:ext>
            </a:extLst>
          </p:cNvPr>
          <p:cNvSpPr>
            <a:spLocks noGrp="1"/>
          </p:cNvSpPr>
          <p:nvPr>
            <p:ph idx="10"/>
          </p:nvPr>
        </p:nvSpPr>
        <p:spPr/>
        <p:txBody>
          <a:bodyPr>
            <a:normAutofit fontScale="92500" lnSpcReduction="20000"/>
          </a:bodyPr>
          <a:lstStyle/>
          <a:p>
            <a:pPr marL="0" indent="0">
              <a:spcBef>
                <a:spcPts val="0"/>
              </a:spcBef>
              <a:buNone/>
              <a:defRPr/>
            </a:pPr>
            <a:r>
              <a:rPr lang="nl-NL" dirty="0">
                <a:solidFill>
                  <a:prstClr val="white"/>
                </a:solidFill>
                <a:latin typeface="Branding Semilight"/>
              </a:rPr>
              <a:t>Rachel Heijne</a:t>
            </a:r>
            <a:br>
              <a:rPr lang="nl-NL" dirty="0">
                <a:solidFill>
                  <a:prstClr val="white"/>
                </a:solidFill>
                <a:latin typeface="Branding Semilight"/>
              </a:rPr>
            </a:br>
            <a:r>
              <a:rPr lang="nl-NL" dirty="0">
                <a:solidFill>
                  <a:prstClr val="white"/>
                </a:solidFill>
                <a:latin typeface="Branding Semilight"/>
              </a:rPr>
              <a:t>2025</a:t>
            </a:r>
            <a:endParaRPr lang="nl-NL" sz="900" dirty="0">
              <a:solidFill>
                <a:prstClr val="white"/>
              </a:solidFill>
              <a:latin typeface="Branding Semilight"/>
            </a:endParaRPr>
          </a:p>
          <a:p>
            <a:endParaRPr lang="nl-NL" dirty="0"/>
          </a:p>
        </p:txBody>
      </p:sp>
      <p:pic>
        <p:nvPicPr>
          <p:cNvPr id="7" name="Afbeelding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5818" y="4560246"/>
            <a:ext cx="2013239" cy="547212"/>
          </a:xfrm>
          <a:prstGeom prst="rect">
            <a:avLst/>
          </a:prstGeom>
        </p:spPr>
      </p:pic>
    </p:spTree>
    <p:extLst>
      <p:ext uri="{BB962C8B-B14F-4D97-AF65-F5344CB8AC3E}">
        <p14:creationId xmlns:p14="http://schemas.microsoft.com/office/powerpoint/2010/main" val="205576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4D483-9844-6F95-A7EA-58A4CC46B6D6}"/>
              </a:ext>
            </a:extLst>
          </p:cNvPr>
          <p:cNvSpPr>
            <a:spLocks noGrp="1"/>
          </p:cNvSpPr>
          <p:nvPr>
            <p:ph type="title"/>
          </p:nvPr>
        </p:nvSpPr>
        <p:spPr/>
        <p:txBody>
          <a:bodyPr/>
          <a:lstStyle/>
          <a:p>
            <a:r>
              <a:rPr lang="nl-NL" dirty="0">
                <a:solidFill>
                  <a:srgbClr val="2D2D7F"/>
                </a:solidFill>
                <a:latin typeface="Arial" panose="020B0604020202020204" pitchFamily="34" charset="0"/>
                <a:cs typeface="Arial" panose="020B0604020202020204" pitchFamily="34" charset="0"/>
              </a:rPr>
              <a:t>Wat doet BKN voor haar leden? </a:t>
            </a:r>
          </a:p>
        </p:txBody>
      </p:sp>
      <p:sp>
        <p:nvSpPr>
          <p:cNvPr id="3" name="Tijdelijke aanduiding voor inhoud 2">
            <a:extLst>
              <a:ext uri="{FF2B5EF4-FFF2-40B4-BE49-F238E27FC236}">
                <a16:creationId xmlns:a16="http://schemas.microsoft.com/office/drawing/2014/main" id="{7B70F430-272C-F740-E12C-1294E3CA2497}"/>
              </a:ext>
            </a:extLst>
          </p:cNvPr>
          <p:cNvSpPr>
            <a:spLocks noGrp="1"/>
          </p:cNvSpPr>
          <p:nvPr>
            <p:ph idx="1"/>
          </p:nvPr>
        </p:nvSpPr>
        <p:spPr>
          <a:xfrm>
            <a:off x="423863" y="1221117"/>
            <a:ext cx="5512006" cy="3111131"/>
          </a:xfrm>
        </p:spPr>
        <p:txBody>
          <a:bodyPr>
            <a:normAutofit fontScale="92500" lnSpcReduction="10000"/>
          </a:bodyPr>
          <a:lstStyle/>
          <a:p>
            <a:pPr lvl="2"/>
            <a:r>
              <a:rPr lang="nl-NL" b="1" dirty="0">
                <a:solidFill>
                  <a:srgbClr val="2D2D7F"/>
                </a:solidFill>
                <a:latin typeface="Arial" panose="020B0604020202020204" pitchFamily="34" charset="0"/>
                <a:cs typeface="Arial" panose="020B0604020202020204" pitchFamily="34" charset="0"/>
              </a:rPr>
              <a:t>Belangenbehartiging: </a:t>
            </a:r>
            <a:endParaRPr lang="nl-NL"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Textiel, </a:t>
            </a:r>
            <a:r>
              <a:rPr lang="nl-NL" sz="1200" dirty="0" err="1" smtClean="0">
                <a:solidFill>
                  <a:srgbClr val="2D2D7F"/>
                </a:solidFill>
                <a:latin typeface="Arial" panose="020B0604020202020204" pitchFamily="34" charset="0"/>
                <a:cs typeface="Arial" panose="020B0604020202020204" pitchFamily="34" charset="0"/>
              </a:rPr>
              <a:t>UPV’s</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Circulaire </a:t>
            </a:r>
            <a:r>
              <a:rPr lang="nl-NL" sz="1200" dirty="0" smtClean="0">
                <a:solidFill>
                  <a:srgbClr val="2D2D7F"/>
                </a:solidFill>
                <a:latin typeface="Arial" panose="020B0604020202020204" pitchFamily="34" charset="0"/>
                <a:cs typeface="Arial" panose="020B0604020202020204" pitchFamily="34" charset="0"/>
              </a:rPr>
              <a:t>Ambachtscentra</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Verlaging BTW </a:t>
            </a:r>
            <a:r>
              <a:rPr lang="nl-NL" sz="1200" dirty="0" smtClean="0">
                <a:solidFill>
                  <a:srgbClr val="2D2D7F"/>
                </a:solidFill>
                <a:latin typeface="Arial" panose="020B0604020202020204" pitchFamily="34" charset="0"/>
                <a:cs typeface="Arial" panose="020B0604020202020204" pitchFamily="34" charset="0"/>
              </a:rPr>
              <a:t>tarief</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Digitaal Opkopers </a:t>
            </a:r>
            <a:r>
              <a:rPr lang="nl-NL" sz="1200" dirty="0" smtClean="0">
                <a:solidFill>
                  <a:srgbClr val="2D2D7F"/>
                </a:solidFill>
                <a:latin typeface="Arial" panose="020B0604020202020204" pitchFamily="34" charset="0"/>
                <a:cs typeface="Arial" panose="020B0604020202020204" pitchFamily="34" charset="0"/>
              </a:rPr>
              <a:t>Register</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Reparatie </a:t>
            </a:r>
            <a:r>
              <a:rPr lang="nl-NL" sz="1200" dirty="0" smtClean="0">
                <a:solidFill>
                  <a:srgbClr val="2D2D7F"/>
                </a:solidFill>
                <a:latin typeface="Arial" panose="020B0604020202020204" pitchFamily="34" charset="0"/>
                <a:cs typeface="Arial" panose="020B0604020202020204" pitchFamily="34" charset="0"/>
              </a:rPr>
              <a:t>Elektronica</a:t>
            </a:r>
            <a:endParaRPr lang="nl-NL" sz="1200" dirty="0">
              <a:solidFill>
                <a:srgbClr val="2D2D7F"/>
              </a:solidFill>
              <a:latin typeface="Arial" panose="020B0604020202020204" pitchFamily="34" charset="0"/>
              <a:cs typeface="Arial" panose="020B0604020202020204" pitchFamily="34" charset="0"/>
            </a:endParaRPr>
          </a:p>
          <a:p>
            <a:pPr lvl="5"/>
            <a:endParaRPr lang="nl-NL" dirty="0">
              <a:solidFill>
                <a:srgbClr val="2D2D7F"/>
              </a:solidFill>
              <a:latin typeface="Arial" panose="020B0604020202020204" pitchFamily="34" charset="0"/>
              <a:cs typeface="Arial" panose="020B0604020202020204" pitchFamily="34" charset="0"/>
            </a:endParaRPr>
          </a:p>
          <a:p>
            <a:pPr lvl="2"/>
            <a:r>
              <a:rPr lang="nl-NL" b="1" dirty="0">
                <a:solidFill>
                  <a:srgbClr val="2D2D7F"/>
                </a:solidFill>
                <a:latin typeface="Arial" panose="020B0604020202020204" pitchFamily="34" charset="0"/>
                <a:cs typeface="Arial" panose="020B0604020202020204" pitchFamily="34" charset="0"/>
              </a:rPr>
              <a:t>Interne versterking en professionalisering</a:t>
            </a:r>
          </a:p>
          <a:p>
            <a:pPr lvl="5"/>
            <a:r>
              <a:rPr lang="nl-NL" sz="1200" dirty="0">
                <a:solidFill>
                  <a:srgbClr val="2D2D7F"/>
                </a:solidFill>
                <a:latin typeface="Arial" panose="020B0604020202020204" pitchFamily="34" charset="0"/>
                <a:cs typeface="Arial" panose="020B0604020202020204" pitchFamily="34" charset="0"/>
              </a:rPr>
              <a:t>Keurmerk Kringloop </a:t>
            </a:r>
            <a:r>
              <a:rPr lang="nl-NL" sz="1200" dirty="0" smtClean="0">
                <a:solidFill>
                  <a:srgbClr val="2D2D7F"/>
                </a:solidFill>
                <a:latin typeface="Arial" panose="020B0604020202020204" pitchFamily="34" charset="0"/>
                <a:cs typeface="Arial" panose="020B0604020202020204" pitchFamily="34" charset="0"/>
              </a:rPr>
              <a:t>Nederland</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Monitor Kringloop </a:t>
            </a:r>
            <a:r>
              <a:rPr lang="nl-NL" sz="1200" dirty="0" smtClean="0">
                <a:solidFill>
                  <a:srgbClr val="2D2D7F"/>
                </a:solidFill>
                <a:latin typeface="Arial" panose="020B0604020202020204" pitchFamily="34" charset="0"/>
                <a:cs typeface="Arial" panose="020B0604020202020204" pitchFamily="34" charset="0"/>
              </a:rPr>
              <a:t>Nederland</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CAO Kringloop </a:t>
            </a:r>
            <a:r>
              <a:rPr lang="nl-NL" sz="1200" dirty="0" smtClean="0">
                <a:solidFill>
                  <a:srgbClr val="2D2D7F"/>
                </a:solidFill>
                <a:latin typeface="Arial" panose="020B0604020202020204" pitchFamily="34" charset="0"/>
                <a:cs typeface="Arial" panose="020B0604020202020204" pitchFamily="34" charset="0"/>
              </a:rPr>
              <a:t>Nederland</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Academie Kringloop </a:t>
            </a:r>
            <a:r>
              <a:rPr lang="nl-NL" sz="1200" dirty="0" smtClean="0">
                <a:solidFill>
                  <a:srgbClr val="2D2D7F"/>
                </a:solidFill>
                <a:latin typeface="Arial" panose="020B0604020202020204" pitchFamily="34" charset="0"/>
                <a:cs typeface="Arial" panose="020B0604020202020204" pitchFamily="34" charset="0"/>
              </a:rPr>
              <a:t>Nederland</a:t>
            </a:r>
            <a:endParaRPr lang="nl-NL" sz="1200" dirty="0">
              <a:solidFill>
                <a:srgbClr val="2D2D7F"/>
              </a:solidFill>
              <a:latin typeface="Arial" panose="020B0604020202020204" pitchFamily="34" charset="0"/>
              <a:cs typeface="Arial" panose="020B0604020202020204" pitchFamily="34" charset="0"/>
            </a:endParaRPr>
          </a:p>
          <a:p>
            <a:pPr lvl="5"/>
            <a:r>
              <a:rPr lang="nl-NL" sz="1200" dirty="0">
                <a:solidFill>
                  <a:srgbClr val="2D2D7F"/>
                </a:solidFill>
                <a:latin typeface="Arial" panose="020B0604020202020204" pitchFamily="34" charset="0"/>
                <a:cs typeface="Arial" panose="020B0604020202020204" pitchFamily="34" charset="0"/>
              </a:rPr>
              <a:t>Fonds Kringloop </a:t>
            </a:r>
            <a:r>
              <a:rPr lang="nl-NL" sz="1200" dirty="0" smtClean="0">
                <a:solidFill>
                  <a:srgbClr val="2D2D7F"/>
                </a:solidFill>
                <a:latin typeface="Arial" panose="020B0604020202020204" pitchFamily="34" charset="0"/>
                <a:cs typeface="Arial" panose="020B0604020202020204" pitchFamily="34" charset="0"/>
              </a:rPr>
              <a:t>Nederland</a:t>
            </a:r>
            <a:endParaRPr lang="nl-NL" sz="1200" dirty="0">
              <a:solidFill>
                <a:srgbClr val="2D2D7F"/>
              </a:solidFill>
              <a:latin typeface="Arial" panose="020B0604020202020204" pitchFamily="34" charset="0"/>
              <a:cs typeface="Arial" panose="020B0604020202020204" pitchFamily="34" charset="0"/>
            </a:endParaRPr>
          </a:p>
          <a:p>
            <a:endParaRPr lang="nl-NL" dirty="0">
              <a:solidFill>
                <a:srgbClr val="2D2D7F"/>
              </a:solidFill>
              <a:latin typeface="Arial" panose="020B0604020202020204" pitchFamily="34" charset="0"/>
              <a:cs typeface="Arial" panose="020B0604020202020204" pitchFamily="34" charset="0"/>
            </a:endParaRPr>
          </a:p>
          <a:p>
            <a:pPr lvl="2"/>
            <a:r>
              <a:rPr lang="nl-NL" b="1" dirty="0">
                <a:solidFill>
                  <a:srgbClr val="2D2D7F"/>
                </a:solidFill>
                <a:latin typeface="Arial" panose="020B0604020202020204" pitchFamily="34" charset="0"/>
                <a:cs typeface="Arial" panose="020B0604020202020204" pitchFamily="34" charset="0"/>
              </a:rPr>
              <a:t>Communicatie intern en extern</a:t>
            </a:r>
            <a:endParaRPr lang="nl-NL" sz="1200" dirty="0">
              <a:solidFill>
                <a:srgbClr val="2D2D7F"/>
              </a:solidFill>
              <a:latin typeface="Arial" panose="020B0604020202020204" pitchFamily="34" charset="0"/>
              <a:cs typeface="Arial" panose="020B0604020202020204" pitchFamily="34" charset="0"/>
            </a:endParaRPr>
          </a:p>
          <a:p>
            <a:pPr marL="0" lvl="2" indent="0">
              <a:buNone/>
            </a:pPr>
            <a:endParaRPr lang="nl-NL" dirty="0">
              <a:solidFill>
                <a:srgbClr val="2D2D7F"/>
              </a:solidFill>
              <a:latin typeface="Arial" panose="020B0604020202020204" pitchFamily="34" charset="0"/>
              <a:cs typeface="Arial" panose="020B0604020202020204" pitchFamily="34" charset="0"/>
            </a:endParaRPr>
          </a:p>
          <a:p>
            <a:endParaRPr lang="nl-NL" dirty="0">
              <a:solidFill>
                <a:srgbClr val="2D2D7F"/>
              </a:solidFill>
              <a:latin typeface="Arial" panose="020B0604020202020204" pitchFamily="34" charset="0"/>
              <a:cs typeface="Arial" panose="020B0604020202020204" pitchFamily="34" charset="0"/>
            </a:endParaRPr>
          </a:p>
          <a:p>
            <a:endParaRPr lang="nl-NL" dirty="0">
              <a:solidFill>
                <a:srgbClr val="2D2D7F"/>
              </a:solidFill>
              <a:latin typeface="Arial" panose="020B0604020202020204" pitchFamily="34" charset="0"/>
              <a:cs typeface="Arial" panose="020B0604020202020204" pitchFamily="34" charset="0"/>
            </a:endParaRPr>
          </a:p>
        </p:txBody>
      </p:sp>
      <p:sp>
        <p:nvSpPr>
          <p:cNvPr id="4" name="Tijdelijke aanduiding voor voettekst 3">
            <a:extLst>
              <a:ext uri="{FF2B5EF4-FFF2-40B4-BE49-F238E27FC236}">
                <a16:creationId xmlns:a16="http://schemas.microsoft.com/office/drawing/2014/main" id="{6FD1C2DE-D29F-A208-7DCE-69AC5EA0EF0D}"/>
              </a:ext>
            </a:extLst>
          </p:cNvPr>
          <p:cNvSpPr>
            <a:spLocks noGrp="1"/>
          </p:cNvSpPr>
          <p:nvPr>
            <p:ph type="ftr" sz="quarter" idx="10"/>
          </p:nvPr>
        </p:nvSpPr>
        <p:spPr/>
        <p:txBody>
          <a:bodyPr/>
          <a:lstStyle/>
          <a:p>
            <a:pPr defTabSz="685800"/>
            <a:r>
              <a:rPr lang="de-DE" dirty="0">
                <a:solidFill>
                  <a:prstClr val="black">
                    <a:tint val="82000"/>
                  </a:prstClr>
                </a:solidFill>
                <a:latin typeface="Aptos" panose="02110004020202020204"/>
              </a:rPr>
              <a:t>Rachel </a:t>
            </a:r>
            <a:r>
              <a:rPr lang="de-DE" dirty="0" err="1">
                <a:solidFill>
                  <a:prstClr val="black">
                    <a:tint val="82000"/>
                  </a:prstClr>
                </a:solidFill>
                <a:latin typeface="Aptos" panose="02110004020202020204"/>
              </a:rPr>
              <a:t>Heijne</a:t>
            </a:r>
            <a:r>
              <a:rPr lang="de-DE" dirty="0">
                <a:solidFill>
                  <a:prstClr val="black">
                    <a:tint val="82000"/>
                  </a:prstClr>
                </a:solidFill>
                <a:latin typeface="Aptos" panose="02110004020202020204"/>
              </a:rPr>
              <a:t> | 2025</a:t>
            </a:r>
            <a:endParaRPr lang="nl-NL" dirty="0">
              <a:solidFill>
                <a:prstClr val="black">
                  <a:tint val="82000"/>
                </a:prstClr>
              </a:solidFill>
              <a:latin typeface="Aptos" panose="02110004020202020204"/>
            </a:endParaRPr>
          </a:p>
        </p:txBody>
      </p:sp>
      <p:pic>
        <p:nvPicPr>
          <p:cNvPr id="8" name="Tijdelijke aanduiding voor afbeelding 7" descr="Afbeelding met kleding, persoon, Menselijk gezicht, glimlach&#10;&#10;Automatisch gegenereerde beschrijving">
            <a:extLst>
              <a:ext uri="{FF2B5EF4-FFF2-40B4-BE49-F238E27FC236}">
                <a16:creationId xmlns:a16="http://schemas.microsoft.com/office/drawing/2014/main" id="{EE004041-3E3F-6455-E2FC-C071A21C1B2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 r="23"/>
          <a:stretch>
            <a:fillRect/>
          </a:stretch>
        </p:blipFill>
        <p:spPr/>
      </p:pic>
      <p:pic>
        <p:nvPicPr>
          <p:cNvPr id="6" name="Afbeelding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576763"/>
            <a:ext cx="2556191" cy="704284"/>
          </a:xfrm>
          <a:prstGeom prst="rect">
            <a:avLst/>
          </a:prstGeom>
        </p:spPr>
      </p:pic>
    </p:spTree>
    <p:extLst>
      <p:ext uri="{BB962C8B-B14F-4D97-AF65-F5344CB8AC3E}">
        <p14:creationId xmlns:p14="http://schemas.microsoft.com/office/powerpoint/2010/main" val="378441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10382-F14C-3D37-C963-4F7587EB62F4}"/>
              </a:ext>
            </a:extLst>
          </p:cNvPr>
          <p:cNvSpPr>
            <a:spLocks noGrp="1"/>
          </p:cNvSpPr>
          <p:nvPr>
            <p:ph type="title"/>
          </p:nvPr>
        </p:nvSpPr>
        <p:spPr>
          <a:xfrm>
            <a:off x="423862" y="267494"/>
            <a:ext cx="7886700" cy="994172"/>
          </a:xfrm>
        </p:spPr>
        <p:txBody>
          <a:bodyPr>
            <a:normAutofit fontScale="90000"/>
          </a:bodyPr>
          <a:lstStyle/>
          <a:p>
            <a:r>
              <a:rPr lang="nl-NL" dirty="0">
                <a:solidFill>
                  <a:srgbClr val="2D2D7F"/>
                </a:solidFill>
                <a:latin typeface="Arial" panose="020B0604020202020204" pitchFamily="34" charset="0"/>
                <a:cs typeface="Arial" panose="020B0604020202020204" pitchFamily="34" charset="0"/>
              </a:rPr>
              <a:t>BKN-leden verspreid over heel Nederland</a:t>
            </a:r>
          </a:p>
        </p:txBody>
      </p:sp>
      <p:sp>
        <p:nvSpPr>
          <p:cNvPr id="4" name="Tijdelijke aanduiding voor voettekst 3">
            <a:extLst>
              <a:ext uri="{FF2B5EF4-FFF2-40B4-BE49-F238E27FC236}">
                <a16:creationId xmlns:a16="http://schemas.microsoft.com/office/drawing/2014/main" id="{832AF6EA-01E3-FA8C-FD1F-70FE62823857}"/>
              </a:ext>
            </a:extLst>
          </p:cNvPr>
          <p:cNvSpPr>
            <a:spLocks noGrp="1"/>
          </p:cNvSpPr>
          <p:nvPr>
            <p:ph type="ftr" sz="quarter" idx="10"/>
          </p:nvPr>
        </p:nvSpPr>
        <p:spPr/>
        <p:txBody>
          <a:bodyPr/>
          <a:lstStyle/>
          <a:p>
            <a:pPr defTabSz="685800"/>
            <a:r>
              <a:rPr lang="de-DE">
                <a:solidFill>
                  <a:prstClr val="black">
                    <a:tint val="82000"/>
                  </a:prstClr>
                </a:solidFill>
                <a:latin typeface="Aptos" panose="02110004020202020204"/>
              </a:rPr>
              <a:t>Rachel Heijne | 2025</a:t>
            </a:r>
            <a:endParaRPr lang="nl-NL">
              <a:solidFill>
                <a:prstClr val="black">
                  <a:tint val="82000"/>
                </a:prstClr>
              </a:solidFill>
              <a:latin typeface="Aptos" panose="02110004020202020204"/>
            </a:endParaRPr>
          </a:p>
        </p:txBody>
      </p:sp>
      <p:pic>
        <p:nvPicPr>
          <p:cNvPr id="8" name="Tijdelijke aanduiding voor afbeelding 7" descr="Afbeelding met kaart, Graphics, kunst&#10;&#10;Automatisch gegenereerde beschrijving">
            <a:extLst>
              <a:ext uri="{FF2B5EF4-FFF2-40B4-BE49-F238E27FC236}">
                <a16:creationId xmlns:a16="http://schemas.microsoft.com/office/drawing/2014/main" id="{8F62F9A4-6362-E20F-B0BA-B1FAF64C155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78" r="2178"/>
          <a:stretch>
            <a:fillRect/>
          </a:stretch>
        </p:blipFill>
        <p:spPr/>
      </p:pic>
      <p:sp>
        <p:nvSpPr>
          <p:cNvPr id="9" name="Tijdelijke aanduiding voor inhoud 2">
            <a:extLst>
              <a:ext uri="{FF2B5EF4-FFF2-40B4-BE49-F238E27FC236}">
                <a16:creationId xmlns:a16="http://schemas.microsoft.com/office/drawing/2014/main" id="{E8D5463A-F285-63B2-96C5-77B4CFDE409C}"/>
              </a:ext>
            </a:extLst>
          </p:cNvPr>
          <p:cNvSpPr>
            <a:spLocks noGrp="1"/>
          </p:cNvSpPr>
          <p:nvPr>
            <p:ph idx="1"/>
          </p:nvPr>
        </p:nvSpPr>
        <p:spPr>
          <a:xfrm>
            <a:off x="423862" y="1574101"/>
            <a:ext cx="4056329" cy="3111131"/>
          </a:xfrm>
        </p:spPr>
        <p:txBody>
          <a:bodyPr/>
          <a:lstStyle/>
          <a:p>
            <a:pPr marL="133350" lvl="2" indent="-133350">
              <a:lnSpc>
                <a:spcPct val="120000"/>
              </a:lnSpc>
              <a:spcBef>
                <a:spcPts val="0"/>
              </a:spcBef>
              <a:buClr>
                <a:srgbClr val="00FF64"/>
              </a:buClr>
              <a:defRPr/>
            </a:pPr>
            <a:r>
              <a:rPr lang="nl-NL" dirty="0">
                <a:solidFill>
                  <a:srgbClr val="2D2D7F"/>
                </a:solidFill>
                <a:latin typeface="Arial" panose="020B0604020202020204" pitchFamily="34" charset="0"/>
                <a:cs typeface="Arial" panose="020B0604020202020204" pitchFamily="34" charset="0"/>
              </a:rPr>
              <a:t>Opgericht in 1994</a:t>
            </a:r>
          </a:p>
          <a:p>
            <a:pPr marL="0" lvl="2" indent="0">
              <a:lnSpc>
                <a:spcPct val="120000"/>
              </a:lnSpc>
              <a:spcBef>
                <a:spcPts val="0"/>
              </a:spcBef>
              <a:buClr>
                <a:srgbClr val="00FF64"/>
              </a:buClr>
              <a:buNone/>
              <a:defRPr/>
            </a:pPr>
            <a:endParaRPr lang="nl-NL" dirty="0">
              <a:solidFill>
                <a:srgbClr val="2D2D7F"/>
              </a:solidFill>
              <a:latin typeface="Arial" panose="020B0604020202020204" pitchFamily="34" charset="0"/>
              <a:cs typeface="Arial" panose="020B0604020202020204" pitchFamily="34" charset="0"/>
            </a:endParaRPr>
          </a:p>
          <a:p>
            <a:pPr marL="133350" lvl="2" indent="-133350">
              <a:lnSpc>
                <a:spcPct val="120000"/>
              </a:lnSpc>
              <a:spcBef>
                <a:spcPts val="0"/>
              </a:spcBef>
              <a:buClr>
                <a:srgbClr val="00FF64"/>
              </a:buClr>
              <a:defRPr/>
            </a:pPr>
            <a:r>
              <a:rPr lang="nl-NL" dirty="0">
                <a:solidFill>
                  <a:srgbClr val="2D2D7F"/>
                </a:solidFill>
                <a:latin typeface="Arial" panose="020B0604020202020204" pitchFamily="34" charset="0"/>
                <a:cs typeface="Arial" panose="020B0604020202020204" pitchFamily="34" charset="0"/>
              </a:rPr>
              <a:t>Organisaties met maatschappelijk doel, zonder winstoogmerk</a:t>
            </a:r>
            <a:endParaRPr lang="nl-NL" sz="1350" dirty="0">
              <a:solidFill>
                <a:srgbClr val="2D2D7F"/>
              </a:solidFill>
              <a:latin typeface="Arial" panose="020B0604020202020204" pitchFamily="34" charset="0"/>
              <a:cs typeface="Arial" panose="020B0604020202020204" pitchFamily="34" charset="0"/>
            </a:endParaRPr>
          </a:p>
          <a:p>
            <a:pPr marL="0" lvl="2" indent="0">
              <a:lnSpc>
                <a:spcPct val="120000"/>
              </a:lnSpc>
              <a:spcBef>
                <a:spcPts val="0"/>
              </a:spcBef>
              <a:buClr>
                <a:srgbClr val="00FF64"/>
              </a:buClr>
              <a:buNone/>
              <a:defRPr/>
            </a:pPr>
            <a:endParaRPr lang="nl-NL" sz="1350" dirty="0">
              <a:solidFill>
                <a:srgbClr val="2D2D7F"/>
              </a:solidFill>
              <a:latin typeface="Arial" panose="020B0604020202020204" pitchFamily="34" charset="0"/>
              <a:cs typeface="Arial" panose="020B0604020202020204" pitchFamily="34" charset="0"/>
            </a:endParaRPr>
          </a:p>
          <a:p>
            <a:pPr marL="133350" lvl="2" indent="-133350">
              <a:lnSpc>
                <a:spcPct val="120000"/>
              </a:lnSpc>
              <a:spcBef>
                <a:spcPts val="0"/>
              </a:spcBef>
              <a:buClr>
                <a:srgbClr val="00FF64"/>
              </a:buClr>
              <a:defRPr/>
            </a:pPr>
            <a:r>
              <a:rPr lang="nl-NL" dirty="0">
                <a:solidFill>
                  <a:srgbClr val="2D2D7F"/>
                </a:solidFill>
                <a:latin typeface="Arial" panose="020B0604020202020204" pitchFamily="34" charset="0"/>
                <a:cs typeface="Arial" panose="020B0604020202020204" pitchFamily="34" charset="0"/>
              </a:rPr>
              <a:t>64 BKN-leden </a:t>
            </a:r>
          </a:p>
          <a:p>
            <a:pPr marL="0" lvl="2" indent="0">
              <a:lnSpc>
                <a:spcPct val="120000"/>
              </a:lnSpc>
              <a:spcBef>
                <a:spcPts val="0"/>
              </a:spcBef>
              <a:buClr>
                <a:srgbClr val="00FF64"/>
              </a:buClr>
              <a:buNone/>
              <a:defRPr/>
            </a:pPr>
            <a:endParaRPr lang="nl-NL" dirty="0">
              <a:solidFill>
                <a:srgbClr val="2D2D7F"/>
              </a:solidFill>
              <a:latin typeface="Arial" panose="020B0604020202020204" pitchFamily="34" charset="0"/>
              <a:cs typeface="Arial" panose="020B0604020202020204" pitchFamily="34" charset="0"/>
            </a:endParaRPr>
          </a:p>
          <a:p>
            <a:pPr marL="133350" lvl="2" indent="-133350">
              <a:lnSpc>
                <a:spcPct val="120000"/>
              </a:lnSpc>
              <a:spcBef>
                <a:spcPts val="0"/>
              </a:spcBef>
              <a:buClr>
                <a:srgbClr val="00FF64"/>
              </a:buClr>
              <a:defRPr/>
            </a:pPr>
            <a:r>
              <a:rPr lang="nl-NL" dirty="0">
                <a:solidFill>
                  <a:srgbClr val="2D2D7F"/>
                </a:solidFill>
                <a:latin typeface="Arial" panose="020B0604020202020204" pitchFamily="34" charset="0"/>
                <a:cs typeface="Arial" panose="020B0604020202020204" pitchFamily="34" charset="0"/>
              </a:rPr>
              <a:t>met zo’n 250 winkels in het hele land</a:t>
            </a:r>
          </a:p>
          <a:p>
            <a:pPr lvl="2"/>
            <a:endParaRPr lang="nl-NL" dirty="0">
              <a:solidFill>
                <a:srgbClr val="2D2D7F"/>
              </a:solidFill>
            </a:endParaRPr>
          </a:p>
          <a:p>
            <a:pPr lvl="5"/>
            <a:endParaRPr lang="nl-NL" dirty="0">
              <a:solidFill>
                <a:srgbClr val="2D2D7F"/>
              </a:solidFill>
            </a:endParaRPr>
          </a:p>
          <a:p>
            <a:pPr lvl="2"/>
            <a:endParaRPr lang="nl-NL" dirty="0">
              <a:solidFill>
                <a:srgbClr val="2D2D7F"/>
              </a:solidFill>
            </a:endParaRPr>
          </a:p>
          <a:p>
            <a:pPr lvl="2"/>
            <a:endParaRPr lang="nl-NL" dirty="0">
              <a:solidFill>
                <a:srgbClr val="2D2D7F"/>
              </a:solidFill>
            </a:endParaRPr>
          </a:p>
          <a:p>
            <a:endParaRPr lang="nl-NL" dirty="0">
              <a:solidFill>
                <a:srgbClr val="2D2D7F"/>
              </a:solidFill>
            </a:endParaRPr>
          </a:p>
        </p:txBody>
      </p:sp>
      <p:pic>
        <p:nvPicPr>
          <p:cNvPr id="7" name="Afbeelding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576763"/>
            <a:ext cx="2556191" cy="704284"/>
          </a:xfrm>
          <a:prstGeom prst="rect">
            <a:avLst/>
          </a:prstGeom>
        </p:spPr>
      </p:pic>
    </p:spTree>
    <p:extLst>
      <p:ext uri="{BB962C8B-B14F-4D97-AF65-F5344CB8AC3E}">
        <p14:creationId xmlns:p14="http://schemas.microsoft.com/office/powerpoint/2010/main" val="15273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10382-F14C-3D37-C963-4F7587EB62F4}"/>
              </a:ext>
            </a:extLst>
          </p:cNvPr>
          <p:cNvSpPr>
            <a:spLocks noGrp="1"/>
          </p:cNvSpPr>
          <p:nvPr>
            <p:ph type="title"/>
          </p:nvPr>
        </p:nvSpPr>
        <p:spPr/>
        <p:txBody>
          <a:bodyPr/>
          <a:lstStyle/>
          <a:p>
            <a:r>
              <a:rPr lang="nl-NL"/>
              <a:t>Keurmerk Kringloop Nederland</a:t>
            </a:r>
          </a:p>
        </p:txBody>
      </p:sp>
      <p:sp>
        <p:nvSpPr>
          <p:cNvPr id="3" name="Tijdelijke aanduiding voor inhoud 2">
            <a:extLst>
              <a:ext uri="{FF2B5EF4-FFF2-40B4-BE49-F238E27FC236}">
                <a16:creationId xmlns:a16="http://schemas.microsoft.com/office/drawing/2014/main" id="{7C960FA0-EB3E-111E-4859-5308F424D20D}"/>
              </a:ext>
            </a:extLst>
          </p:cNvPr>
          <p:cNvSpPr>
            <a:spLocks noGrp="1"/>
          </p:cNvSpPr>
          <p:nvPr>
            <p:ph idx="1"/>
          </p:nvPr>
        </p:nvSpPr>
        <p:spPr/>
        <p:txBody>
          <a:bodyPr/>
          <a:lstStyle/>
          <a:p>
            <a:pPr marL="132160" lvl="4" indent="-132160">
              <a:lnSpc>
                <a:spcPct val="120000"/>
              </a:lnSpc>
              <a:spcBef>
                <a:spcPts val="0"/>
              </a:spcBef>
              <a:buClr>
                <a:srgbClr val="2D2D7F"/>
              </a:buClr>
              <a:defRPr/>
            </a:pPr>
            <a:r>
              <a:rPr lang="nl-NL">
                <a:solidFill>
                  <a:srgbClr val="2D2D7F"/>
                </a:solidFill>
                <a:latin typeface="Branding Semilight"/>
              </a:rPr>
              <a:t>Integriteit in handelen;</a:t>
            </a:r>
          </a:p>
          <a:p>
            <a:pPr marL="132160" lvl="4" indent="-132160">
              <a:lnSpc>
                <a:spcPct val="120000"/>
              </a:lnSpc>
              <a:spcBef>
                <a:spcPts val="0"/>
              </a:spcBef>
              <a:buClr>
                <a:srgbClr val="2D2D7F"/>
              </a:buClr>
              <a:defRPr/>
            </a:pPr>
            <a:r>
              <a:rPr lang="nl-NL">
                <a:solidFill>
                  <a:srgbClr val="2D2D7F"/>
                </a:solidFill>
                <a:latin typeface="Branding Semilight"/>
              </a:rPr>
              <a:t>Transparante bedrijfsvoering;</a:t>
            </a:r>
          </a:p>
          <a:p>
            <a:pPr marL="132160" lvl="4" indent="-132160">
              <a:lnSpc>
                <a:spcPct val="120000"/>
              </a:lnSpc>
              <a:spcBef>
                <a:spcPts val="0"/>
              </a:spcBef>
              <a:buClr>
                <a:srgbClr val="2D2D7F"/>
              </a:buClr>
              <a:defRPr/>
            </a:pPr>
            <a:r>
              <a:rPr lang="nl-NL">
                <a:solidFill>
                  <a:srgbClr val="2D2D7F"/>
                </a:solidFill>
                <a:latin typeface="Branding Semilight"/>
              </a:rPr>
              <a:t>Professioneel beleid;</a:t>
            </a:r>
          </a:p>
          <a:p>
            <a:pPr marL="132160" lvl="4" indent="-132160">
              <a:lnSpc>
                <a:spcPct val="120000"/>
              </a:lnSpc>
              <a:spcBef>
                <a:spcPts val="0"/>
              </a:spcBef>
              <a:buClr>
                <a:srgbClr val="2D2D7F"/>
              </a:buClr>
              <a:defRPr/>
            </a:pPr>
            <a:r>
              <a:rPr lang="nl-NL">
                <a:solidFill>
                  <a:srgbClr val="2D2D7F"/>
                </a:solidFill>
                <a:latin typeface="Branding Semilight"/>
              </a:rPr>
              <a:t>Volgen CAO, CAO Kringloop Nederland sinds 2024;</a:t>
            </a:r>
          </a:p>
          <a:p>
            <a:pPr marL="132160" lvl="4" indent="-132160">
              <a:lnSpc>
                <a:spcPct val="120000"/>
              </a:lnSpc>
              <a:spcBef>
                <a:spcPts val="0"/>
              </a:spcBef>
              <a:buClr>
                <a:srgbClr val="2D2D7F"/>
              </a:buClr>
              <a:defRPr/>
            </a:pPr>
            <a:r>
              <a:rPr lang="nl-NL">
                <a:solidFill>
                  <a:srgbClr val="2D2D7F"/>
                </a:solidFill>
                <a:latin typeface="Branding Semilight"/>
              </a:rPr>
              <a:t>Circulaire doelstellingen;</a:t>
            </a:r>
          </a:p>
          <a:p>
            <a:pPr marL="132160" lvl="4" indent="-132160">
              <a:lnSpc>
                <a:spcPct val="120000"/>
              </a:lnSpc>
              <a:spcBef>
                <a:spcPts val="0"/>
              </a:spcBef>
              <a:buClr>
                <a:srgbClr val="2D2D7F"/>
              </a:buClr>
              <a:defRPr/>
            </a:pPr>
            <a:r>
              <a:rPr lang="nl-NL">
                <a:solidFill>
                  <a:srgbClr val="2D2D7F"/>
                </a:solidFill>
                <a:latin typeface="Branding Semilight"/>
              </a:rPr>
              <a:t>Inclusief werkgeverschap.</a:t>
            </a:r>
          </a:p>
          <a:p>
            <a:pPr lvl="1"/>
            <a:endParaRPr lang="nl-NL"/>
          </a:p>
          <a:p>
            <a:pPr lvl="2"/>
            <a:r>
              <a:rPr lang="nl-NL"/>
              <a:t>Toetsing </a:t>
            </a:r>
          </a:p>
          <a:p>
            <a:pPr lvl="3"/>
            <a:r>
              <a:rPr lang="nl-NL"/>
              <a:t>Om de 1,5 jaar door onafhankelijke BKN-auditoren</a:t>
            </a:r>
          </a:p>
          <a:p>
            <a:pPr lvl="2"/>
            <a:endParaRPr lang="nl-NL"/>
          </a:p>
          <a:p>
            <a:pPr lvl="2"/>
            <a:endParaRPr lang="nl-NL"/>
          </a:p>
        </p:txBody>
      </p:sp>
      <p:sp>
        <p:nvSpPr>
          <p:cNvPr id="4" name="Tijdelijke aanduiding voor voettekst 3">
            <a:extLst>
              <a:ext uri="{FF2B5EF4-FFF2-40B4-BE49-F238E27FC236}">
                <a16:creationId xmlns:a16="http://schemas.microsoft.com/office/drawing/2014/main" id="{832AF6EA-01E3-FA8C-FD1F-70FE62823857}"/>
              </a:ext>
            </a:extLst>
          </p:cNvPr>
          <p:cNvSpPr>
            <a:spLocks noGrp="1"/>
          </p:cNvSpPr>
          <p:nvPr>
            <p:ph type="ftr" sz="quarter" idx="10"/>
          </p:nvPr>
        </p:nvSpPr>
        <p:spPr/>
        <p:txBody>
          <a:bodyPr/>
          <a:lstStyle/>
          <a:p>
            <a:pPr defTabSz="685800"/>
            <a:r>
              <a:rPr lang="de-DE">
                <a:solidFill>
                  <a:prstClr val="black">
                    <a:tint val="82000"/>
                  </a:prstClr>
                </a:solidFill>
                <a:latin typeface="Aptos" panose="02110004020202020204"/>
              </a:rPr>
              <a:t>Rachel Heijne | 2025</a:t>
            </a:r>
            <a:endParaRPr lang="nl-NL">
              <a:solidFill>
                <a:prstClr val="black">
                  <a:tint val="82000"/>
                </a:prstClr>
              </a:solidFill>
              <a:latin typeface="Aptos" panose="02110004020202020204"/>
            </a:endParaRPr>
          </a:p>
        </p:txBody>
      </p:sp>
      <p:pic>
        <p:nvPicPr>
          <p:cNvPr id="8" name="Tijdelijke aanduiding voor afbeelding 7">
            <a:extLst>
              <a:ext uri="{FF2B5EF4-FFF2-40B4-BE49-F238E27FC236}">
                <a16:creationId xmlns:a16="http://schemas.microsoft.com/office/drawing/2014/main" id="{8F62F9A4-6362-E20F-B0BA-B1FAF64C155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72" r="372"/>
          <a:stretch/>
        </p:blipFill>
        <p:spPr>
          <a:xfrm>
            <a:off x="5002306" y="831028"/>
            <a:ext cx="3717831" cy="3745735"/>
          </a:xfrm>
        </p:spPr>
      </p:pic>
      <p:pic>
        <p:nvPicPr>
          <p:cNvPr id="6" name="Afbeelding 5">
            <a:extLst>
              <a:ext uri="{FF2B5EF4-FFF2-40B4-BE49-F238E27FC236}">
                <a16:creationId xmlns:a16="http://schemas.microsoft.com/office/drawing/2014/main" id="{98AD6B94-2687-1BBF-361A-B8E024275979}"/>
              </a:ext>
            </a:extLst>
          </p:cNvPr>
          <p:cNvPicPr>
            <a:picLocks noChangeAspect="1"/>
          </p:cNvPicPr>
          <p:nvPr/>
        </p:nvPicPr>
        <p:blipFill>
          <a:blip r:embed="rId3"/>
          <a:stretch>
            <a:fillRect/>
          </a:stretch>
        </p:blipFill>
        <p:spPr>
          <a:xfrm>
            <a:off x="0" y="-223"/>
            <a:ext cx="9144396" cy="5143723"/>
          </a:xfrm>
          <a:prstGeom prst="rect">
            <a:avLst/>
          </a:prstGeom>
        </p:spPr>
      </p:pic>
      <p:pic>
        <p:nvPicPr>
          <p:cNvPr id="9" name="Afbeelding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576763"/>
            <a:ext cx="2556191" cy="704284"/>
          </a:xfrm>
          <a:prstGeom prst="rect">
            <a:avLst/>
          </a:prstGeom>
        </p:spPr>
      </p:pic>
    </p:spTree>
    <p:extLst>
      <p:ext uri="{BB962C8B-B14F-4D97-AF65-F5344CB8AC3E}">
        <p14:creationId xmlns:p14="http://schemas.microsoft.com/office/powerpoint/2010/main" val="56907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55CEAC0-60E0-0C5F-BC6C-205EAD1B81E4}"/>
              </a:ext>
            </a:extLst>
          </p:cNvPr>
          <p:cNvPicPr>
            <a:picLocks noChangeAspect="1"/>
          </p:cNvPicPr>
          <p:nvPr/>
        </p:nvPicPr>
        <p:blipFill>
          <a:blip r:embed="rId3"/>
          <a:srcRect/>
          <a:stretch/>
        </p:blipFill>
        <p:spPr>
          <a:xfrm>
            <a:off x="15" y="7"/>
            <a:ext cx="9143985" cy="5143493"/>
          </a:xfrm>
          <a:prstGeom prst="rect">
            <a:avLst/>
          </a:prstGeom>
          <a:noFill/>
        </p:spPr>
      </p:pic>
      <p:sp>
        <p:nvSpPr>
          <p:cNvPr id="2" name="Tijdelijke aanduiding voor voettekst 1">
            <a:extLst>
              <a:ext uri="{FF2B5EF4-FFF2-40B4-BE49-F238E27FC236}">
                <a16:creationId xmlns:a16="http://schemas.microsoft.com/office/drawing/2014/main" id="{3B439D7A-870A-8A99-D591-75E414A8ED20}"/>
              </a:ext>
            </a:extLst>
          </p:cNvPr>
          <p:cNvSpPr>
            <a:spLocks noGrp="1"/>
          </p:cNvSpPr>
          <p:nvPr>
            <p:ph type="ftr" sz="quarter" idx="4294967295"/>
          </p:nvPr>
        </p:nvSpPr>
        <p:spPr>
          <a:xfrm>
            <a:off x="3028950" y="4767263"/>
            <a:ext cx="3086100" cy="273844"/>
          </a:xfrm>
        </p:spPr>
        <p:txBody>
          <a:bodyPr/>
          <a:lstStyle/>
          <a:p>
            <a:pPr defTabSz="685800">
              <a:spcAft>
                <a:spcPts val="450"/>
              </a:spcAft>
            </a:pPr>
            <a:r>
              <a:rPr lang="de-DE">
                <a:solidFill>
                  <a:prstClr val="black">
                    <a:tint val="82000"/>
                  </a:prstClr>
                </a:solidFill>
                <a:latin typeface="Aptos" panose="02110004020202020204"/>
              </a:rPr>
              <a:t>Rachel Heijne | 2025</a:t>
            </a:r>
            <a:endParaRPr lang="nl-NL">
              <a:solidFill>
                <a:prstClr val="black">
                  <a:tint val="82000"/>
                </a:prstClr>
              </a:solidFill>
              <a:latin typeface="Aptos" panose="02110004020202020204"/>
            </a:endParaRPr>
          </a:p>
        </p:txBody>
      </p:sp>
      <p:pic>
        <p:nvPicPr>
          <p:cNvPr id="4" name="Afbeelding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2362" y="4583768"/>
            <a:ext cx="1926695" cy="523689"/>
          </a:xfrm>
          <a:prstGeom prst="rect">
            <a:avLst/>
          </a:prstGeom>
        </p:spPr>
      </p:pic>
    </p:spTree>
    <p:extLst>
      <p:ext uri="{BB962C8B-B14F-4D97-AF65-F5344CB8AC3E}">
        <p14:creationId xmlns:p14="http://schemas.microsoft.com/office/powerpoint/2010/main" val="327897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4B19A7-931D-278C-B345-CE64CBF72671}"/>
              </a:ext>
            </a:extLst>
          </p:cNvPr>
          <p:cNvSpPr>
            <a:spLocks noGrp="1"/>
          </p:cNvSpPr>
          <p:nvPr>
            <p:ph type="title"/>
          </p:nvPr>
        </p:nvSpPr>
        <p:spPr/>
        <p:txBody>
          <a:bodyPr>
            <a:normAutofit fontScale="90000"/>
          </a:bodyPr>
          <a:lstStyle/>
          <a:p>
            <a:r>
              <a:rPr lang="nl-NL" dirty="0"/>
              <a:t>Meer dan 18.000 mensen werken bij de Kringloop</a:t>
            </a:r>
          </a:p>
        </p:txBody>
      </p:sp>
      <p:sp>
        <p:nvSpPr>
          <p:cNvPr id="3" name="Tijdelijke aanduiding voor inhoud 2">
            <a:extLst>
              <a:ext uri="{FF2B5EF4-FFF2-40B4-BE49-F238E27FC236}">
                <a16:creationId xmlns:a16="http://schemas.microsoft.com/office/drawing/2014/main" id="{77393200-AC04-F95D-D053-BEEF4DE7B201}"/>
              </a:ext>
            </a:extLst>
          </p:cNvPr>
          <p:cNvSpPr>
            <a:spLocks noGrp="1"/>
          </p:cNvSpPr>
          <p:nvPr>
            <p:ph idx="1"/>
          </p:nvPr>
        </p:nvSpPr>
        <p:spPr>
          <a:xfrm>
            <a:off x="423863" y="1180776"/>
            <a:ext cx="5512006" cy="3111131"/>
          </a:xfrm>
        </p:spPr>
        <p:txBody>
          <a:bodyPr>
            <a:normAutofit fontScale="92500" lnSpcReduction="20000"/>
          </a:bodyPr>
          <a:lstStyle/>
          <a:p>
            <a:pPr marL="342900" lvl="1" indent="0">
              <a:buNone/>
            </a:pPr>
            <a:r>
              <a:rPr lang="nl-NL" dirty="0">
                <a:solidFill>
                  <a:schemeClr val="accent1">
                    <a:lumMod val="50000"/>
                  </a:schemeClr>
                </a:solidFill>
              </a:rPr>
              <a:t>Wie zijn die mensen die bij BKN leden werken?</a:t>
            </a:r>
          </a:p>
          <a:p>
            <a:pPr marL="858440" lvl="5" indent="0">
              <a:buNone/>
            </a:pPr>
            <a:r>
              <a:rPr lang="nl-NL" dirty="0">
                <a:solidFill>
                  <a:schemeClr val="accent1">
                    <a:lumMod val="50000"/>
                  </a:schemeClr>
                </a:solidFill>
              </a:rPr>
              <a:t>PSO doelgroep (36%)</a:t>
            </a:r>
          </a:p>
          <a:p>
            <a:pPr lvl="5"/>
            <a:r>
              <a:rPr lang="nl-NL" dirty="0">
                <a:solidFill>
                  <a:schemeClr val="accent1">
                    <a:lumMod val="50000"/>
                  </a:schemeClr>
                </a:solidFill>
              </a:rPr>
              <a:t>Mensen op zoek naar werk;</a:t>
            </a:r>
          </a:p>
          <a:p>
            <a:pPr lvl="5"/>
            <a:r>
              <a:rPr lang="nl-NL" dirty="0">
                <a:solidFill>
                  <a:schemeClr val="accent1">
                    <a:lumMod val="50000"/>
                  </a:schemeClr>
                </a:solidFill>
              </a:rPr>
              <a:t>Mensen in opleiding;</a:t>
            </a:r>
          </a:p>
          <a:p>
            <a:pPr lvl="5"/>
            <a:r>
              <a:rPr lang="nl-NL" dirty="0">
                <a:solidFill>
                  <a:schemeClr val="accent1">
                    <a:lumMod val="50000"/>
                  </a:schemeClr>
                </a:solidFill>
              </a:rPr>
              <a:t>Mensen met een arbeidsuitdaging;</a:t>
            </a:r>
          </a:p>
          <a:p>
            <a:pPr lvl="5"/>
            <a:r>
              <a:rPr lang="nl-NL" dirty="0">
                <a:solidFill>
                  <a:schemeClr val="accent1">
                    <a:lumMod val="50000"/>
                  </a:schemeClr>
                </a:solidFill>
              </a:rPr>
              <a:t>Mensen op zoek naar veiligheid;</a:t>
            </a:r>
          </a:p>
          <a:p>
            <a:pPr lvl="5"/>
            <a:endParaRPr lang="nl-NL" dirty="0">
              <a:solidFill>
                <a:schemeClr val="accent1">
                  <a:lumMod val="50000"/>
                </a:schemeClr>
              </a:solidFill>
            </a:endParaRPr>
          </a:p>
          <a:p>
            <a:pPr lvl="2"/>
            <a:r>
              <a:rPr lang="nl-NL" dirty="0">
                <a:solidFill>
                  <a:schemeClr val="accent1">
                    <a:lumMod val="50000"/>
                  </a:schemeClr>
                </a:solidFill>
              </a:rPr>
              <a:t>Vrijwilligers / medewerkers overig (44%), </a:t>
            </a:r>
          </a:p>
          <a:p>
            <a:pPr lvl="5"/>
            <a:r>
              <a:rPr lang="nl-NL" dirty="0">
                <a:solidFill>
                  <a:schemeClr val="accent1">
                    <a:lumMod val="50000"/>
                  </a:schemeClr>
                </a:solidFill>
              </a:rPr>
              <a:t>Brede groep, (o.a. 65+, reclassering, wo en hbo stagiairs);</a:t>
            </a:r>
          </a:p>
          <a:p>
            <a:pPr lvl="5"/>
            <a:r>
              <a:rPr lang="nl-NL" dirty="0">
                <a:solidFill>
                  <a:schemeClr val="accent1">
                    <a:lumMod val="50000"/>
                  </a:schemeClr>
                </a:solidFill>
              </a:rPr>
              <a:t>Mensen waarvan we de achtergrond niet kennen en ook niet direct willen vragen</a:t>
            </a:r>
          </a:p>
          <a:p>
            <a:pPr marL="132160" lvl="5" indent="0">
              <a:buNone/>
            </a:pPr>
            <a:endParaRPr lang="nl-NL" dirty="0">
              <a:solidFill>
                <a:schemeClr val="accent1">
                  <a:lumMod val="50000"/>
                </a:schemeClr>
              </a:solidFill>
            </a:endParaRPr>
          </a:p>
          <a:p>
            <a:pPr lvl="2"/>
            <a:r>
              <a:rPr lang="nl-NL" dirty="0">
                <a:solidFill>
                  <a:schemeClr val="accent1">
                    <a:lumMod val="50000"/>
                  </a:schemeClr>
                </a:solidFill>
              </a:rPr>
              <a:t>Overige betaalde medewerkers (20%). </a:t>
            </a:r>
          </a:p>
          <a:p>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id="{713C995C-25FC-3911-521C-A5B7564CEFCE}"/>
              </a:ext>
            </a:extLst>
          </p:cNvPr>
          <p:cNvSpPr>
            <a:spLocks noGrp="1"/>
          </p:cNvSpPr>
          <p:nvPr>
            <p:ph type="ftr" sz="quarter" idx="10"/>
          </p:nvPr>
        </p:nvSpPr>
        <p:spPr/>
        <p:txBody>
          <a:bodyPr/>
          <a:lstStyle/>
          <a:p>
            <a:pPr defTabSz="685800"/>
            <a:r>
              <a:rPr lang="de-DE">
                <a:solidFill>
                  <a:prstClr val="black">
                    <a:tint val="82000"/>
                  </a:prstClr>
                </a:solidFill>
                <a:latin typeface="Aptos" panose="02110004020202020204"/>
              </a:rPr>
              <a:t>Rachel Heijne | 2025</a:t>
            </a:r>
            <a:endParaRPr lang="nl-NL">
              <a:solidFill>
                <a:prstClr val="black">
                  <a:tint val="82000"/>
                </a:prstClr>
              </a:solidFill>
              <a:latin typeface="Aptos" panose="02110004020202020204"/>
            </a:endParaRPr>
          </a:p>
        </p:txBody>
      </p:sp>
      <p:pic>
        <p:nvPicPr>
          <p:cNvPr id="9" name="Tijdelijke aanduiding voor afbeelding 8" descr="Afbeelding met kleding, persoon, person, Menselijk gezicht&#10;&#10;Automatisch gegenereerde beschrijving">
            <a:extLst>
              <a:ext uri="{FF2B5EF4-FFF2-40B4-BE49-F238E27FC236}">
                <a16:creationId xmlns:a16="http://schemas.microsoft.com/office/drawing/2014/main" id="{7C824BF3-E3BC-1487-F301-BE4D45AC8DA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 r="23"/>
          <a:stretch>
            <a:fillRect/>
          </a:stretch>
        </p:blipFill>
        <p:spPr/>
      </p:pic>
      <p:pic>
        <p:nvPicPr>
          <p:cNvPr id="5" name="Afbeelding 4">
            <a:extLst>
              <a:ext uri="{FF2B5EF4-FFF2-40B4-BE49-F238E27FC236}">
                <a16:creationId xmlns:a16="http://schemas.microsoft.com/office/drawing/2014/main" id="{37CED4F7-32D9-B15C-5C7B-67557DF866DB}"/>
              </a:ext>
            </a:extLst>
          </p:cNvPr>
          <p:cNvPicPr>
            <a:picLocks noChangeAspect="1"/>
          </p:cNvPicPr>
          <p:nvPr/>
        </p:nvPicPr>
        <p:blipFill>
          <a:blip r:embed="rId4"/>
          <a:stretch>
            <a:fillRect/>
          </a:stretch>
        </p:blipFill>
        <p:spPr>
          <a:xfrm>
            <a:off x="-396" y="-17971"/>
            <a:ext cx="9144396" cy="5143723"/>
          </a:xfrm>
          <a:prstGeom prst="rect">
            <a:avLst/>
          </a:prstGeom>
        </p:spPr>
      </p:pic>
      <p:pic>
        <p:nvPicPr>
          <p:cNvPr id="8" name="Afbeelding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9" y="4576763"/>
            <a:ext cx="2556191" cy="704284"/>
          </a:xfrm>
          <a:prstGeom prst="rect">
            <a:avLst/>
          </a:prstGeom>
        </p:spPr>
      </p:pic>
    </p:spTree>
    <p:extLst>
      <p:ext uri="{BB962C8B-B14F-4D97-AF65-F5344CB8AC3E}">
        <p14:creationId xmlns:p14="http://schemas.microsoft.com/office/powerpoint/2010/main" val="369772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01115BF49C48409E3E153E9CF76348" ma:contentTypeVersion="4" ma:contentTypeDescription="Een nieuw document maken." ma:contentTypeScope="" ma:versionID="4486dc572ac1a60d5756c7f7b1119bfa">
  <xsd:schema xmlns:xsd="http://www.w3.org/2001/XMLSchema" xmlns:xs="http://www.w3.org/2001/XMLSchema" xmlns:p="http://schemas.microsoft.com/office/2006/metadata/properties" xmlns:ns2="2bae4e6e-49d7-4526-894a-159e8ef618ec" targetNamespace="http://schemas.microsoft.com/office/2006/metadata/properties" ma:root="true" ma:fieldsID="8df2e7a03f0887baa1dbfcc97ba73626" ns2:_="">
    <xsd:import namespace="2bae4e6e-49d7-4526-894a-159e8ef618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e4e6e-49d7-4526-894a-159e8ef618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69DD87-C9B9-4A9C-9B08-A1983B85893A}">
  <ds:schemaRefs>
    <ds:schemaRef ds:uri="http://schemas.openxmlformats.org/package/2006/metadata/core-properties"/>
    <ds:schemaRef ds:uri="http://schemas.microsoft.com/office/2006/documentManagement/types"/>
    <ds:schemaRef ds:uri="http://schemas.microsoft.com/office/infopath/2007/PartnerControls"/>
    <ds:schemaRef ds:uri="2bae4e6e-49d7-4526-894a-159e8ef618ec"/>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5FFB05AC-2300-404F-A3E8-24E3DD362608}">
  <ds:schemaRefs>
    <ds:schemaRef ds:uri="http://schemas.microsoft.com/sharepoint/v3/contenttype/forms"/>
  </ds:schemaRefs>
</ds:datastoreItem>
</file>

<file path=customXml/itemProps3.xml><?xml version="1.0" encoding="utf-8"?>
<ds:datastoreItem xmlns:ds="http://schemas.openxmlformats.org/officeDocument/2006/customXml" ds:itemID="{640926A0-05A9-4B17-808F-F5EFD7FC66FB}">
  <ds:schemaRefs>
    <ds:schemaRef ds:uri="2bae4e6e-49d7-4526-894a-159e8ef618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1584</TotalTime>
  <Words>1150</Words>
  <Application>Microsoft Office PowerPoint</Application>
  <PresentationFormat>Diavoorstelling (16:9)</PresentationFormat>
  <Paragraphs>225</Paragraphs>
  <Slides>28</Slides>
  <Notes>7</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28</vt:i4>
      </vt:variant>
    </vt:vector>
  </HeadingPairs>
  <TitlesOfParts>
    <vt:vector size="36" baseType="lpstr">
      <vt:lpstr>Aptos</vt:lpstr>
      <vt:lpstr>Aptos Display</vt:lpstr>
      <vt:lpstr>Arial</vt:lpstr>
      <vt:lpstr>Branding Semilight</vt:lpstr>
      <vt:lpstr>Calibri</vt:lpstr>
      <vt:lpstr>Verdana</vt:lpstr>
      <vt:lpstr>Office-thema</vt:lpstr>
      <vt:lpstr>Kantoorthema</vt:lpstr>
      <vt:lpstr>PowerPoint-presentatie</vt:lpstr>
      <vt:lpstr>Het IOP in beweging</vt:lpstr>
      <vt:lpstr>Even voorstellen</vt:lpstr>
      <vt:lpstr>De Kringloop</vt:lpstr>
      <vt:lpstr>Wat doet BKN voor haar leden? </vt:lpstr>
      <vt:lpstr>BKN-leden verspreid over heel Nederland</vt:lpstr>
      <vt:lpstr>Keurmerk Kringloop Nederland</vt:lpstr>
      <vt:lpstr>PowerPoint-presentatie</vt:lpstr>
      <vt:lpstr>Meer dan 18.000 mensen werken bij de Kringloop</vt:lpstr>
      <vt:lpstr>Welke activiteiten dragen bij aan de circulaire economie?</vt:lpstr>
      <vt:lpstr>Video</vt:lpstr>
      <vt:lpstr>Academie</vt:lpstr>
      <vt:lpstr>Doel Academie Kringloop Nederland</vt:lpstr>
      <vt:lpstr>Belangrijkste onderdelen</vt:lpstr>
      <vt:lpstr>PowerPoint-presentatie</vt:lpstr>
      <vt:lpstr>Hartelijk dank</vt:lpstr>
      <vt:lpstr>Even voorstellen</vt:lpstr>
      <vt:lpstr>(Best) practices eigen regie</vt:lpstr>
      <vt:lpstr>Technologie als ondersteuning </vt:lpstr>
      <vt:lpstr>Wat betekent een wendbare medewerker met eigen regie?</vt:lpstr>
      <vt:lpstr>Eigen regie model</vt:lpstr>
      <vt:lpstr>PowerPoint-presentatie</vt:lpstr>
      <vt:lpstr>Eigen regie bij schoonmaakmedewerkers</vt:lpstr>
      <vt:lpstr>Eigen regie bij schoonmaakmedewerkers</vt:lpstr>
      <vt:lpstr>Onderzoek wijst uit: informeel leren scoort het hoogst!</vt:lpstr>
      <vt:lpstr>Hoe kunnen we helpen? Maak het passend!</vt:lpstr>
      <vt:lpstr>PowerPoint-presentatie</vt:lpstr>
      <vt:lpstr>PowerPoint-presentatie</vt:lpstr>
    </vt:vector>
  </TitlesOfParts>
  <Company>CAOP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Paul Pleijs</dc:creator>
  <cp:lastModifiedBy>Petra Oldenhage</cp:lastModifiedBy>
  <cp:revision>130</cp:revision>
  <dcterms:created xsi:type="dcterms:W3CDTF">2019-03-01T11:16:15Z</dcterms:created>
  <dcterms:modified xsi:type="dcterms:W3CDTF">2025-03-18T10:50:30Z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0x010100F901115BF49C48409E3E153E9CF76348</vt:lpwstr>
  </property>
</Properties>
</file>